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550" autoAdjust="0"/>
  </p:normalViewPr>
  <p:slideViewPr>
    <p:cSldViewPr>
      <p:cViewPr varScale="1">
        <p:scale>
          <a:sx n="105" d="100"/>
          <a:sy n="105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1.6534542610999157E-2"/>
                  <c:y val="2.27467480778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3" formatCode="#,##0.0">
                  <c:v>865.9</c:v>
                </c:pt>
                <c:pt idx="4" formatCode="#,##0.0">
                  <c:v>2348.17</c:v>
                </c:pt>
                <c:pt idx="5" formatCode="#,##0.00">
                  <c:v>957.1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/>
            </a:pPr>
            <a:endParaRPr lang="es-MX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9128200"/>
        <c:crosses val="autoZero"/>
        <c:crossBetween val="between"/>
      </c:valAx>
      <c:spPr>
        <a:noFill/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7050.0413439399999</c:v>
                </c:pt>
                <c:pt idx="1">
                  <c:v>1002.5381170000001</c:v>
                </c:pt>
                <c:pt idx="2">
                  <c:v>1570.1382177199998</c:v>
                </c:pt>
                <c:pt idx="3">
                  <c:v>126.79098742999997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5204249336280532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603357202735054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7636929230085623E-2"/>
                  <c:y val="-1.06536831544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5158.3804469999995</c:v>
                </c:pt>
                <c:pt idx="1">
                  <c:v>1136.7655319</c:v>
                </c:pt>
                <c:pt idx="2">
                  <c:v>1662.54493</c:v>
                </c:pt>
                <c:pt idx="3">
                  <c:v>79.224431579999987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1.2269168160059482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-6.1345840800298111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1.5336460200074387E-3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4.6009380600223167E-3"/>
                  <c:y val="-1.7218891428788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5336460200074387E-3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1.0735522140051959E-2"/>
                  <c:y val="-4.9196832653681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28781343135787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Hoja1!$B$2:$B$6</c:f>
              <c:numCache>
                <c:formatCode>_(* #,##0.0_);_(* \(#,##0.0\);_(* "-"?_);_(@_)</c:formatCode>
                <c:ptCount val="5"/>
                <c:pt idx="0">
                  <c:v>2460.5748403100001</c:v>
                </c:pt>
                <c:pt idx="1">
                  <c:v>1142.19445726</c:v>
                </c:pt>
                <c:pt idx="2">
                  <c:v>2036.3869562100001</c:v>
                </c:pt>
                <c:pt idx="3">
                  <c:v>2338.42548184</c:v>
                </c:pt>
                <c:pt idx="4">
                  <c:v>1560.3429828600001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2007095829931912E-2"/>
                  <c:y val="-2.021738027253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1.5917192775681818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2.2334595672944553E-2"/>
                  <c:y val="-6.7938114258288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4.1348908092337565E-2"/>
                  <c:y val="-1.53447632683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Hoja1!$C$2:$C$6</c:f>
              <c:numCache>
                <c:formatCode>_(* #,##0.0_);_(* \(#,##0.0\);_(* "-"?_);_(@_)</c:formatCode>
                <c:ptCount val="5"/>
                <c:pt idx="0">
                  <c:v>1749.7200157699999</c:v>
                </c:pt>
                <c:pt idx="1">
                  <c:v>1402.0858888299999</c:v>
                </c:pt>
                <c:pt idx="2">
                  <c:v>2138.2185622700003</c:v>
                </c:pt>
                <c:pt idx="3">
                  <c:v>3163.1033576899995</c:v>
                </c:pt>
                <c:pt idx="4">
                  <c:v>1296.3808415300002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/>
            </a:pPr>
            <a:endParaRPr lang="es-MX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9202479486406389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6.7086543955433522E-2"/>
                  <c:y val="-7.032855724363971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5.8753392480200032E-3"/>
                  <c:y val="-5.17781010443284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7050041343.9399996</c:v>
                </c:pt>
                <c:pt idx="1">
                  <c:v>1002538117</c:v>
                </c:pt>
                <c:pt idx="2">
                  <c:v>1570138217.7199998</c:v>
                </c:pt>
                <c:pt idx="3">
                  <c:v>126790987.42999998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5876933795610309E-3"/>
                  <c:y val="-6.1309199570162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3.7848684829765258E-3"/>
                  <c:y val="-3.097087230895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/>
                    </a:pPr>
                    <a:fld id="{F38B931F-BBC3-4DFD-924B-184833485F36}" type="VALUE">
                      <a:rPr lang="en-US" sz="1200"/>
                      <a:pPr>
                        <a:defRPr sz="1200"/>
                      </a:pPr>
                      <a:t>[VALOR]</a:t>
                    </a:fld>
                    <a:endParaRPr lang="es-MX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1,214.23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Hoja1!$B$2:$B$6</c:f>
              <c:numCache>
                <c:formatCode>#,##0.0</c:formatCode>
                <c:ptCount val="5"/>
                <c:pt idx="0">
                  <c:v>1851.6124281599998</c:v>
                </c:pt>
                <c:pt idx="1">
                  <c:v>1340.60609849</c:v>
                </c:pt>
                <c:pt idx="2">
                  <c:v>1965.9398755100001</c:v>
                </c:pt>
                <c:pt idx="3">
                  <c:v>3119.6139992699996</c:v>
                </c:pt>
                <c:pt idx="4">
                  <c:v>1203.0210359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4931454144433415E-2"/>
                  <c:y val="-7.840075010675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3.4154059333308105E-3"/>
                  <c:y val="6.13091995701618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1.3169290020581335E-2"/>
                  <c:y val="1.3397120764949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Hoja1!$C$2:$C$6</c:f>
              <c:numCache>
                <c:formatCode>#,##0.0</c:formatCode>
                <c:ptCount val="5"/>
                <c:pt idx="0">
                  <c:v>1082.90957243</c:v>
                </c:pt>
                <c:pt idx="1">
                  <c:v>929.26921534999997</c:v>
                </c:pt>
                <c:pt idx="2">
                  <c:v>1268.05271404</c:v>
                </c:pt>
                <c:pt idx="3">
                  <c:v>1658.0063255900002</c:v>
                </c:pt>
                <c:pt idx="4">
                  <c:v>982.35784270999989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/>
            </a:pPr>
            <a:endParaRPr lang="es-MX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s-MX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5630160060778882E-3"/>
                  <c:y val="-1.0816928915894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-3.5630160060778882E-3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#,##0.0</c:formatCode>
                <c:ptCount val="5"/>
                <c:pt idx="0">
                  <c:v>9537.9247184800006</c:v>
                </c:pt>
                <c:pt idx="2">
                  <c:v>9128.9446922700008</c:v>
                </c:pt>
                <c:pt idx="4">
                  <c:v>6240.0806894699999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53E-2"/>
                  <c:y val="1.2296499198517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1.3361310022792011E-2"/>
                  <c:y val="-3.4077920131099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#,##0.0</c:formatCode>
                <c:ptCount val="5"/>
                <c:pt idx="0">
                  <c:v>9749.5086660899997</c:v>
                </c:pt>
                <c:pt idx="2">
                  <c:v>9480.7934373299995</c:v>
                </c:pt>
                <c:pt idx="4">
                  <c:v>5920.5956699999997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0"/>
      <c:rotY val="0"/>
      <c:rAngAx val="0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9.0045429734860377E-2"/>
          <c:y val="2.024354739938361E-2"/>
          <c:w val="0.89079105889357046"/>
          <c:h val="0.8326201092035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0735522140052071E-2"/>
                  <c:y val="-2.64708408056139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99-4019-B38B-0902C8E2A46B}"/>
                </c:ext>
              </c:extLst>
            </c:dLbl>
            <c:dLbl>
              <c:idx val="1"/>
              <c:layout>
                <c:manualLayout>
                  <c:x val="-1.2015935427464581E-2"/>
                  <c:y val="-1.755266863593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99-4019-B38B-0902C8E2A46B}"/>
                </c:ext>
              </c:extLst>
            </c:dLbl>
            <c:dLbl>
              <c:idx val="2"/>
              <c:layout>
                <c:manualLayout>
                  <c:x val="-1.687004584031726E-2"/>
                  <c:y val="2.6470840805613988E-3"/>
                </c:manualLayout>
              </c:layout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05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721644454963927E-2"/>
                      <c:h val="4.71710383156041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399-4019-B38B-0902C8E2A46B}"/>
                </c:ext>
              </c:extLst>
            </c:dLbl>
            <c:dLbl>
              <c:idx val="3"/>
              <c:layout>
                <c:manualLayout>
                  <c:x val="-4.8401626872377626E-3"/>
                  <c:y val="-1.4514983329623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99-4019-B38B-0902C8E2A46B}"/>
                </c:ext>
              </c:extLst>
            </c:dLbl>
            <c:dLbl>
              <c:idx val="4"/>
              <c:layout>
                <c:manualLayout>
                  <c:x val="-1.0468160542548413E-2"/>
                  <c:y val="-2.4067621951372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399-4019-B38B-0902C8E2A46B}"/>
                </c:ext>
              </c:extLst>
            </c:dLbl>
            <c:dLbl>
              <c:idx val="5"/>
              <c:layout>
                <c:manualLayout>
                  <c:x val="-5.8672224825260964E-3"/>
                  <c:y val="2.9140852386085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99-4019-B38B-0902C8E2A46B}"/>
                </c:ext>
              </c:extLst>
            </c:dLbl>
            <c:dLbl>
              <c:idx val="6"/>
              <c:layout>
                <c:manualLayout>
                  <c:x val="-6.4722676073709446E-3"/>
                  <c:y val="5.0271565413004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99-4019-B38B-0902C8E2A46B}"/>
                </c:ext>
              </c:extLst>
            </c:dLbl>
            <c:dLbl>
              <c:idx val="7"/>
              <c:layout>
                <c:manualLayout>
                  <c:x val="-2.137250450433055E-2"/>
                  <c:y val="1.0721941117177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99-4019-B38B-0902C8E2A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5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Hoja1!$B$2:$B$6</c:f>
              <c:numCache>
                <c:formatCode>_(* #,##0.0_);_(* \(#,##0.0\);_(* "-"?_);_(@_)</c:formatCode>
                <c:ptCount val="5"/>
                <c:pt idx="0">
                  <c:v>1749.7200157699995</c:v>
                </c:pt>
                <c:pt idx="1">
                  <c:v>1402.0858888299997</c:v>
                </c:pt>
                <c:pt idx="2">
                  <c:v>2138.2185622700003</c:v>
                </c:pt>
                <c:pt idx="3">
                  <c:v>3163.1033576899999</c:v>
                </c:pt>
                <c:pt idx="4">
                  <c:v>1296.3808415300002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99-4019-B38B-0902C8E2A46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0721393275143341E-2"/>
                  <c:y val="-1.08524194348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399-4019-B38B-0902C8E2A46B}"/>
                </c:ext>
              </c:extLst>
            </c:dLbl>
            <c:dLbl>
              <c:idx val="1"/>
              <c:layout>
                <c:manualLayout>
                  <c:x val="1.1678654062592078E-3"/>
                  <c:y val="-6.7506897008836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399-4019-B38B-0902C8E2A46B}"/>
                </c:ext>
              </c:extLst>
            </c:dLbl>
            <c:dLbl>
              <c:idx val="2"/>
              <c:layout>
                <c:manualLayout>
                  <c:x val="-1.8295068663868265E-4"/>
                  <c:y val="-8.4973483304194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399-4019-B38B-0902C8E2A46B}"/>
                </c:ext>
              </c:extLst>
            </c:dLbl>
            <c:dLbl>
              <c:idx val="3"/>
              <c:layout>
                <c:manualLayout>
                  <c:x val="8.3436381464861396E-3"/>
                  <c:y val="-8.0748570366164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399-4019-B38B-0902C8E2A46B}"/>
                </c:ext>
              </c:extLst>
            </c:dLbl>
            <c:dLbl>
              <c:idx val="4"/>
              <c:layout>
                <c:manualLayout>
                  <c:x val="-4.3618341923372421E-4"/>
                  <c:y val="-1.5882504483368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399-4019-B38B-0902C8E2A46B}"/>
                </c:ext>
              </c:extLst>
            </c:dLbl>
            <c:dLbl>
              <c:idx val="5"/>
              <c:layout>
                <c:manualLayout>
                  <c:x val="1.3704274404293244E-2"/>
                  <c:y val="-2.670011580471772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99-4019-B38B-0902C8E2A46B}"/>
                </c:ext>
              </c:extLst>
            </c:dLbl>
            <c:dLbl>
              <c:idx val="6"/>
              <c:layout>
                <c:manualLayout>
                  <c:x val="2.2652936625798002E-2"/>
                  <c:y val="-2.0330296059936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99-4019-B38B-0902C8E2A46B}"/>
                </c:ext>
              </c:extLst>
            </c:dLbl>
            <c:dLbl>
              <c:idx val="7"/>
              <c:layout>
                <c:manualLayout>
                  <c:x val="3.3979404938696924E-2"/>
                  <c:y val="7.5407348119507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99-4019-B38B-0902C8E2A46B}"/>
                </c:ext>
              </c:extLst>
            </c:dLbl>
            <c:dLbl>
              <c:idx val="9"/>
              <c:layout>
                <c:manualLayout>
                  <c:x val="3.1939265202417008E-2"/>
                  <c:y val="1.086419583253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99-4019-B38B-0902C8E2A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05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Hoja1!$C$2:$C$6</c:f>
              <c:numCache>
                <c:formatCode>_(* #,##0.0_);_(* \(#,##0.0\);_(* "-"?_);_(@_)</c:formatCode>
                <c:ptCount val="5"/>
                <c:pt idx="0">
                  <c:v>1851.61242816</c:v>
                </c:pt>
                <c:pt idx="1">
                  <c:v>1340.6060984900002</c:v>
                </c:pt>
                <c:pt idx="2">
                  <c:v>1965.9398755099999</c:v>
                </c:pt>
                <c:pt idx="3">
                  <c:v>3119.61399927</c:v>
                </c:pt>
                <c:pt idx="4">
                  <c:v>1203.0210358999998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399-4019-B38B-0902C8E2A46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9.3566898363949616E-3"/>
                  <c:y val="-1.5748899688436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399-4019-B38B-0902C8E2A46B}"/>
                </c:ext>
              </c:extLst>
            </c:dLbl>
            <c:dLbl>
              <c:idx val="1"/>
              <c:layout>
                <c:manualLayout>
                  <c:x val="9.8772841664935222E-3"/>
                  <c:y val="-1.858294710917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544495056104879E-2"/>
                      <c:h val="4.18768701544813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E399-4019-B38B-0902C8E2A46B}"/>
                </c:ext>
              </c:extLst>
            </c:dLbl>
            <c:dLbl>
              <c:idx val="2"/>
              <c:layout>
                <c:manualLayout>
                  <c:x val="1.1410930186501017E-2"/>
                  <c:y val="-1.04814107999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399-4019-B38B-0902C8E2A46B}"/>
                </c:ext>
              </c:extLst>
            </c:dLbl>
            <c:dLbl>
              <c:idx val="3"/>
              <c:layout>
                <c:manualLayout>
                  <c:x val="1.0890335856402429E-2"/>
                  <c:y val="1.4069147672275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E399-4019-B38B-0902C8E2A46B}"/>
                </c:ext>
              </c:extLst>
            </c:dLbl>
            <c:dLbl>
              <c:idx val="4"/>
              <c:layout>
                <c:manualLayout>
                  <c:x val="3.8271109973287993E-3"/>
                  <c:y val="-2.5134792856291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399-4019-B38B-0902C8E2A46B}"/>
                </c:ext>
              </c:extLst>
            </c:dLbl>
            <c:dLbl>
              <c:idx val="5"/>
              <c:layout>
                <c:manualLayout>
                  <c:x val="4.8400419277084029E-3"/>
                  <c:y val="-2.4067621951372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399-4019-B38B-0902C8E2A46B}"/>
                </c:ext>
              </c:extLst>
            </c:dLbl>
            <c:dLbl>
              <c:idx val="6"/>
              <c:layout>
                <c:manualLayout>
                  <c:x val="9.7082740042137173E-3"/>
                  <c:y val="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399-4019-B38B-0902C8E2A46B}"/>
                </c:ext>
              </c:extLst>
            </c:dLbl>
            <c:dLbl>
              <c:idx val="7"/>
              <c:layout>
                <c:manualLayout>
                  <c:x val="4.6164194316573523E-2"/>
                  <c:y val="4.24869500839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399-4019-B38B-0902C8E2A46B}"/>
                </c:ext>
              </c:extLst>
            </c:dLbl>
            <c:dLbl>
              <c:idx val="9"/>
              <c:layout>
                <c:manualLayout>
                  <c:x val="4.5657608091854637E-2"/>
                  <c:y val="4.6420683773082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399-4019-B38B-0902C8E2A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05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</c:strCache>
            </c:strRef>
          </c:cat>
          <c:val>
            <c:numRef>
              <c:f>Hoja1!$D$2:$D$6</c:f>
              <c:numCache>
                <c:formatCode>_(* #,##0.0_);_(* \(#,##0.0\);_(* "-"?_);_(@_)</c:formatCode>
                <c:ptCount val="5"/>
                <c:pt idx="0">
                  <c:v>1082.90957243</c:v>
                </c:pt>
                <c:pt idx="1">
                  <c:v>929.26921534999997</c:v>
                </c:pt>
                <c:pt idx="2">
                  <c:v>1268.05271404</c:v>
                </c:pt>
                <c:pt idx="3">
                  <c:v>1658.0063255900002</c:v>
                </c:pt>
                <c:pt idx="4">
                  <c:v>982.35784270999989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E399-4019-B38B-0902C8E2A4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245"/>
        <c:shape val="box"/>
        <c:axId val="294366728"/>
        <c:axId val="294374176"/>
        <c:axId val="0"/>
      </c:bar3DChart>
      <c:catAx>
        <c:axId val="29436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/>
            </a:pPr>
            <a:endParaRPr lang="es-MX"/>
          </a:p>
        </c:txPr>
        <c:crossAx val="294374176"/>
        <c:crossesAt val="0"/>
        <c:auto val="1"/>
        <c:lblAlgn val="ctr"/>
        <c:lblOffset val="100"/>
        <c:noMultiLvlLbl val="0"/>
      </c:catAx>
      <c:valAx>
        <c:axId val="29437417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lang="en-US" sz="1200"/>
            </a:pPr>
            <a:endParaRPr lang="es-MX"/>
          </a:p>
        </c:txPr>
        <c:crossAx val="294366728"/>
        <c:crosses val="autoZero"/>
        <c:crossBetween val="between"/>
      </c:valAx>
      <c:spPr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22548074368548421"/>
          <c:y val="0.88714146600935606"/>
          <c:w val="0.49846297271317686"/>
          <c:h val="7.3152362690867459E-2"/>
        </c:manualLayout>
      </c:layout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762075818736194E-3"/>
                  <c:y val="1.3755734306355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P. PRESTAMO</c:v>
                </c:pt>
                <c:pt idx="1">
                  <c:v>P. DESEMBOLSO</c:v>
                </c:pt>
                <c:pt idx="2">
                  <c:v>P. 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8036.9153395000003</c:v>
                </c:pt>
                <c:pt idx="1">
                  <c:v>7233.2238041999999</c:v>
                </c:pt>
                <c:pt idx="2">
                  <c:v>6475.9917939999996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P. PRESTAMO</c:v>
                </c:pt>
                <c:pt idx="1">
                  <c:v>P. DESEMBOLSO</c:v>
                </c:pt>
                <c:pt idx="2">
                  <c:v>P. 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9749.5086660899997</c:v>
                </c:pt>
                <c:pt idx="1">
                  <c:v>9480.7934373299995</c:v>
                </c:pt>
                <c:pt idx="2">
                  <c:v>5920.5956701200002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0.79042</cdr:x>
      <cdr:y>0.45038</cdr:y>
    </cdr:from>
    <cdr:to>
      <cdr:x>0.90084</cdr:x>
      <cdr:y>0.64097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545364" y="21608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DO" sz="1100" dirty="0"/>
        </a:p>
      </cdr:txBody>
    </cdr:sp>
  </cdr:relSizeAnchor>
  <cdr:relSizeAnchor xmlns:cdr="http://schemas.openxmlformats.org/drawingml/2006/chartDrawing">
    <cdr:from>
      <cdr:x>0.8</cdr:x>
      <cdr:y>0.4804</cdr:y>
    </cdr:from>
    <cdr:to>
      <cdr:x>0.91042</cdr:x>
      <cdr:y>0.67099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6624736" y="23048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DO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5/7/2022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4035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5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2769285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81106" y="843064"/>
            <a:ext cx="516829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  <a:t>MONTO FORMALIZADO </a:t>
            </a:r>
            <a:r>
              <a:rPr lang="es-ES_tradnl" sz="1900" dirty="0" smtClean="0">
                <a:solidFill>
                  <a:schemeClr val="tx1">
                    <a:lumMod val="50000"/>
                  </a:schemeClr>
                </a:solidFill>
              </a:rPr>
              <a:t>AL </a:t>
            </a:r>
            <a: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  <a:t>ARROZ POR MESES </a:t>
            </a:r>
            <a:b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  <a:t>ABRIL-JUNIO </a:t>
            </a:r>
            <a:r>
              <a:rPr lang="es-ES_tradnl" sz="1900" dirty="0" smtClean="0">
                <a:solidFill>
                  <a:schemeClr val="tx1">
                    <a:lumMod val="50000"/>
                  </a:schemeClr>
                </a:solidFill>
              </a:rPr>
              <a:t>2022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448251" y="1838946"/>
            <a:ext cx="10406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 smtClean="0">
                <a:solidFill>
                  <a:srgbClr val="000000"/>
                </a:solidFill>
                <a:latin typeface="Book Antiqua" pitchFamily="18" charset="0"/>
              </a:rPr>
              <a:t>GRAFICA No. 1</a:t>
            </a:r>
            <a:endParaRPr lang="es-ES_tradnl" sz="9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673834269"/>
              </p:ext>
            </p:extLst>
          </p:nvPr>
        </p:nvGraphicFramePr>
        <p:xfrm>
          <a:off x="107504" y="1995109"/>
          <a:ext cx="835292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MONTOS  PROGRAMADO Y FORMALIZADO</a:t>
            </a:r>
            <a:br>
              <a:rPr lang="es-ES_tradnl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POR SUB-SECTORES O RENGLONES DE INVERSION </a:t>
            </a:r>
            <a:br>
              <a:rPr lang="es-ES_tradnl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ABRIL-JUNIO 2022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2047" y="153899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 smtClean="0">
                <a:solidFill>
                  <a:srgbClr val="000000"/>
                </a:solidFill>
                <a:latin typeface="Book Antiqua" pitchFamily="18" charset="0"/>
              </a:rPr>
              <a:t>(SUB-SECTORES)</a:t>
            </a:r>
            <a:endParaRPr lang="es-ES_tradnl" sz="9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308304" y="1556792"/>
            <a:ext cx="10406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 smtClean="0">
                <a:solidFill>
                  <a:srgbClr val="000000"/>
                </a:solidFill>
                <a:latin typeface="Book Antiqua" pitchFamily="18" charset="0"/>
              </a:rPr>
              <a:t>GRAFICA No. 2</a:t>
            </a:r>
            <a:endParaRPr lang="es-ES_tradnl" sz="9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12769434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223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 smtClean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  <a:endParaRPr lang="es-ES_tradnl" sz="8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1555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sz="1700" b="1" dirty="0" smtClean="0">
                <a:solidFill>
                  <a:schemeClr val="tx1">
                    <a:lumMod val="50000"/>
                  </a:schemeClr>
                </a:solidFill>
              </a:rPr>
              <a:t>MONTO FORMALIZADO POR REGIONALES </a:t>
            </a:r>
            <a:br>
              <a:rPr lang="es-ES_tradnl" sz="17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sz="1700" b="1" dirty="0">
                <a:solidFill>
                  <a:schemeClr val="tx1">
                    <a:lumMod val="50000"/>
                  </a:schemeClr>
                </a:solidFill>
              </a:rPr>
              <a:t>ABRIL-JUNIO </a:t>
            </a:r>
            <a:r>
              <a:rPr lang="es-ES_tradnl" sz="1700" b="1" dirty="0" smtClean="0">
                <a:solidFill>
                  <a:schemeClr val="tx1">
                    <a:lumMod val="50000"/>
                  </a:schemeClr>
                </a:solidFill>
              </a:rPr>
              <a:t>2021-2022</a:t>
            </a:r>
            <a:endParaRPr lang="es-ES_tradnl" sz="1700" b="1" dirty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492017" y="1449927"/>
            <a:ext cx="10406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 smtClean="0">
                <a:solidFill>
                  <a:srgbClr val="000000"/>
                </a:solidFill>
                <a:latin typeface="Book Antiqua" pitchFamily="18" charset="0"/>
              </a:rPr>
              <a:t>GRAFICA No. 3</a:t>
            </a:r>
            <a:endParaRPr lang="es-ES_tradnl" sz="9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819719517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sz="1600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PARTICIPACION PORCENTUAL DEL MONTO FORMALIZADO</a:t>
            </a:r>
          </a:p>
          <a:p>
            <a:pPr algn="ctr" defTabSz="762000"/>
            <a:r>
              <a:rPr lang="es-ES_tradnl" sz="1600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 POR SUB-SECTORES</a:t>
            </a:r>
            <a:br>
              <a:rPr lang="es-ES_tradnl" sz="1600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s-ES_tradnl" sz="1600" b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ABRIL-JUNIO </a:t>
            </a:r>
            <a:r>
              <a:rPr lang="es-ES_tradnl" sz="1600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2022</a:t>
            </a:r>
            <a:endParaRPr lang="es-ES_tradnl" sz="1600" b="1" dirty="0">
              <a:solidFill>
                <a:schemeClr val="tx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10118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 smtClean="0">
                <a:solidFill>
                  <a:srgbClr val="000000"/>
                </a:solidFill>
              </a:rPr>
              <a:t>GRAFICA No.4</a:t>
            </a:r>
            <a:endParaRPr lang="es-ES_tradnl" sz="1100" b="1" dirty="0">
              <a:solidFill>
                <a:srgbClr val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885856147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475656" y="652831"/>
            <a:ext cx="716428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MONTOS </a:t>
            </a: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DESEMBOLSADO Y </a:t>
            </a:r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COBRADO POR </a:t>
            </a: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REGIONALES</a:t>
            </a:r>
            <a:br>
              <a:rPr lang="es-ES_tradnl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ABRIL-JUNIO </a:t>
            </a:r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2022</a:t>
            </a:r>
          </a:p>
          <a:p>
            <a:pPr algn="ctr"/>
            <a:endParaRPr lang="es-ES_tradnl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 smtClean="0">
                <a:solidFill>
                  <a:srgbClr val="000000"/>
                </a:solidFill>
              </a:rPr>
              <a:t>(</a:t>
            </a:r>
            <a:r>
              <a:rPr lang="es-ES_tradnl" sz="800" b="1" dirty="0" smtClean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  <a:endParaRPr lang="es-ES_tradnl" sz="8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20" y="1556792"/>
            <a:ext cx="1080120" cy="41712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41265754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368126" y="956310"/>
            <a:ext cx="5472608" cy="92333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COMPARATIVO DE LOS RECURSOS EJECUTADOS </a:t>
            </a:r>
            <a:br>
              <a:rPr lang="es-ES_tradnl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s-ES_tradnl" b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ABRIL-JUNIO  </a:t>
            </a:r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2021-2022</a:t>
            </a:r>
          </a:p>
          <a:p>
            <a:pPr algn="ctr" defTabSz="762000"/>
            <a:endParaRPr lang="es-ES_tradnl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64288" y="1772816"/>
            <a:ext cx="9460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 smtClean="0">
                <a:solidFill>
                  <a:srgbClr val="000000"/>
                </a:solidFill>
                <a:latin typeface="Book Antiqua" pitchFamily="18" charset="0"/>
              </a:rPr>
              <a:t>GRAFICA No. 6</a:t>
            </a:r>
            <a:endParaRPr lang="es-ES_tradnl" sz="8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52558365"/>
              </p:ext>
            </p:extLst>
          </p:nvPr>
        </p:nvGraphicFramePr>
        <p:xfrm>
          <a:off x="611560" y="1916832"/>
          <a:ext cx="8280920" cy="479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339752" y="692696"/>
            <a:ext cx="5158981" cy="8771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700" b="1" i="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MONTOS FORMALIZADO, DESEMBOLSADO </a:t>
            </a:r>
          </a:p>
          <a:p>
            <a:pPr algn="ctr"/>
            <a:r>
              <a:rPr lang="es-ES" sz="1700" b="1" i="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Y COBRADO POR REGIONALES </a:t>
            </a:r>
            <a:endParaRPr lang="en-US" sz="1700" b="1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 algn="ctr"/>
            <a:r>
              <a:rPr lang="es-ES" sz="17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ABRIL-JUNIO </a:t>
            </a:r>
            <a:r>
              <a:rPr lang="es-ES" sz="1700" b="1" i="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2022</a:t>
            </a:r>
            <a:endParaRPr lang="en-US" sz="17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24328" y="1844824"/>
            <a:ext cx="9092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000"/>
            </a:pPr>
            <a:r>
              <a:rPr lang="es-ES" sz="800" b="1" dirty="0">
                <a:solidFill>
                  <a:srgbClr val="000000"/>
                </a:solidFill>
                <a:latin typeface="Arial"/>
                <a:cs typeface="Arial"/>
              </a:rPr>
              <a:t>GRAFICO No.7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83568" y="1772816"/>
            <a:ext cx="136815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28" y="404664"/>
            <a:ext cx="1895691" cy="81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1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03525811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051720" y="680209"/>
            <a:ext cx="5813268" cy="92333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EJECUCIÓN DE LOS PROGRAMAS DE PRÉSTAMOS</a:t>
            </a:r>
            <a:b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DESEMBOLSOS Y COBROS</a:t>
            </a:r>
            <a:b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s-ES_tradnl" b="1" dirty="0">
                <a:solidFill>
                  <a:schemeClr val="tx1">
                    <a:lumMod val="50000"/>
                  </a:schemeClr>
                </a:solidFill>
              </a:rPr>
              <a:t>ABRIL-JUNIO </a:t>
            </a:r>
            <a:r>
              <a:rPr lang="es-ES_tradnl" b="1" dirty="0" smtClean="0">
                <a:solidFill>
                  <a:schemeClr val="tx1">
                    <a:lumMod val="50000"/>
                  </a:schemeClr>
                </a:solidFill>
              </a:rPr>
              <a:t>2022</a:t>
            </a:r>
            <a:endParaRPr lang="es-ES_tradnl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972983" y="1700808"/>
            <a:ext cx="10406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 smtClean="0">
                <a:solidFill>
                  <a:srgbClr val="000000"/>
                </a:solidFill>
                <a:latin typeface="Book Antiqua" pitchFamily="18" charset="0"/>
              </a:rPr>
              <a:t>GRAFICA No. 8</a:t>
            </a:r>
            <a:endParaRPr lang="es-ES_tradnl" sz="9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10038</TotalTime>
  <Words>162</Words>
  <Application>Microsoft Office PowerPoint</Application>
  <PresentationFormat>Presentación en pantalla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650</cp:revision>
  <cp:lastPrinted>2022-07-05T14:14:41Z</cp:lastPrinted>
  <dcterms:created xsi:type="dcterms:W3CDTF">2013-05-14T14:33:38Z</dcterms:created>
  <dcterms:modified xsi:type="dcterms:W3CDTF">2022-07-05T14:16:27Z</dcterms:modified>
</cp:coreProperties>
</file>