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2" d="100"/>
          <a:sy n="102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704.61610068000005</c:v>
                </c:pt>
                <c:pt idx="1">
                  <c:v>353.59705416000003</c:v>
                </c:pt>
                <c:pt idx="2">
                  <c:v>674.65110169000002</c:v>
                </c:pt>
                <c:pt idx="3">
                  <c:v>1287.4244071800001</c:v>
                </c:pt>
                <c:pt idx="4">
                  <c:v>1658.78566</c:v>
                </c:pt>
                <c:pt idx="5">
                  <c:v>1286.1585150000001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/>
            </a:pPr>
            <a:endParaRPr lang="es-MX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7989.2966661300006</c:v>
                </c:pt>
                <c:pt idx="1">
                  <c:v>1390.68171871</c:v>
                </c:pt>
                <c:pt idx="2">
                  <c:v>1119.6597091800002</c:v>
                </c:pt>
                <c:pt idx="3">
                  <c:v>132.35412574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7636929230085623E-2"/>
                  <c:y val="-1.06536831544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6846.0653801399994</c:v>
                </c:pt>
                <c:pt idx="1">
                  <c:v>1374.8053625299999</c:v>
                </c:pt>
                <c:pt idx="2">
                  <c:v>1452.2147947999999</c:v>
                </c:pt>
                <c:pt idx="3">
                  <c:v>58.24053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1.5336460200074669E-3"/>
                  <c:y val="-7.379524898052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0" tIns="36000" rIns="252000" bIns="19050" anchor="ctr">
                  <a:sp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-6.1345840800298111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7.6682301000371936E-3"/>
                  <c:y val="-1.9678733061472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071E-2"/>
                  <c:y val="-4.9196832653681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-1.3802814180067062E-2"/>
                  <c:y val="-4.9196832653681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3.0672920400148774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28781343135787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1581.8194690700002</c:v>
                </c:pt>
                <c:pt idx="1">
                  <c:v>1180.7883679200002</c:v>
                </c:pt>
                <c:pt idx="2">
                  <c:v>1334.4699088300001</c:v>
                </c:pt>
                <c:pt idx="3">
                  <c:v>2682.7860723400004</c:v>
                </c:pt>
                <c:pt idx="4">
                  <c:v>1267.6539378800001</c:v>
                </c:pt>
                <c:pt idx="5">
                  <c:v>1701.9909100500001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2007095829931912E-2"/>
                  <c:y val="-2.021738027253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1697.82776337</c:v>
                </c:pt>
                <c:pt idx="1">
                  <c:v>1181.1457313999999</c:v>
                </c:pt>
                <c:pt idx="2">
                  <c:v>1656.7194643099999</c:v>
                </c:pt>
                <c:pt idx="3">
                  <c:v>3138.5786460999998</c:v>
                </c:pt>
                <c:pt idx="4">
                  <c:v>1314.69756057</c:v>
                </c:pt>
                <c:pt idx="5">
                  <c:v>1643.0230540099999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/>
            </a:pPr>
            <a:endParaRPr lang="es-MX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6.7086543955433522E-2"/>
                  <c:y val="-7.032855724363971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5.8753392480200032E-3"/>
                  <c:y val="-5.17781010443284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7989296666.1300011</c:v>
                </c:pt>
                <c:pt idx="1">
                  <c:v>1390681718.71</c:v>
                </c:pt>
                <c:pt idx="2">
                  <c:v>1119659709.1800001</c:v>
                </c:pt>
                <c:pt idx="3">
                  <c:v>132354125.74000001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5876933795610309E-3"/>
                  <c:y val="-6.1309199570162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3.7848684829765258E-3"/>
                  <c:y val="-3.097087230895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/>
                    </a:pPr>
                    <a:fld id="{F38B931F-BBC3-4DFD-924B-184833485F36}" type="VALUE">
                      <a:rPr lang="en-US" sz="1200"/>
                      <a:pPr>
                        <a:defRPr sz="1200"/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1725.3554983000001</c:v>
                </c:pt>
                <c:pt idx="1">
                  <c:v>1156.4533748600002</c:v>
                </c:pt>
                <c:pt idx="2">
                  <c:v>1658.75960233</c:v>
                </c:pt>
                <c:pt idx="3">
                  <c:v>3115.8681002699996</c:v>
                </c:pt>
                <c:pt idx="4">
                  <c:v>1216.9099935899999</c:v>
                </c:pt>
                <c:pt idx="5">
                  <c:v>1506.5686076200002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4931454144433415E-2"/>
                  <c:y val="-7.840075010675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1.6420390253393223E-2"/>
                  <c:y val="1.640793561040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1.3169290020581335E-2"/>
                  <c:y val="1.3397120764949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1519.1883803000001</c:v>
                </c:pt>
                <c:pt idx="1">
                  <c:v>794.85925808999991</c:v>
                </c:pt>
                <c:pt idx="2">
                  <c:v>1551.2453825099999</c:v>
                </c:pt>
                <c:pt idx="3">
                  <c:v>1816.5953247</c:v>
                </c:pt>
                <c:pt idx="4">
                  <c:v>897.49013716000002</c:v>
                </c:pt>
                <c:pt idx="5">
                  <c:v>1285.64882109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/>
            </a:pPr>
            <a:endParaRPr lang="es-MX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s-MX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5630160060778882E-3"/>
                  <c:y val="-1.0816928915894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-3.5630160060778882E-3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9749.5086660899997</c:v>
                </c:pt>
                <c:pt idx="2" formatCode="#,##0.0">
                  <c:v>9480.7934373299995</c:v>
                </c:pt>
                <c:pt idx="4" formatCode="#,##0.0">
                  <c:v>5920.5956701200002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53E-2"/>
                  <c:y val="1.2296499198517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10631.992219760001</c:v>
                </c:pt>
                <c:pt idx="2" formatCode="#,##0.0">
                  <c:v>10379.915176970002</c:v>
                </c:pt>
                <c:pt idx="4" formatCode="#,##0.0">
                  <c:v>7865.02730385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9731.326067</c:v>
                </c:pt>
                <c:pt idx="1">
                  <c:v>9244.7597636499995</c:v>
                </c:pt>
                <c:pt idx="2">
                  <c:v>7026.0244138999997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10631.992219760001</c:v>
                </c:pt>
                <c:pt idx="1">
                  <c:v>10379.91517697</c:v>
                </c:pt>
                <c:pt idx="2">
                  <c:v>7865.027303849999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589.29367912999999</c:v>
                </c:pt>
                <c:pt idx="1">
                  <c:v>688.25497902000006</c:v>
                </c:pt>
                <c:pt idx="2">
                  <c:v>938.54483914000002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>
                    <a:latin typeface="Calibri 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375.53243513000001</c:v>
                </c:pt>
                <c:pt idx="1">
                  <c:v>188.761244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4035"/>
            <a:ext cx="5607050" cy="366071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564892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Abril – Junio 2023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 algn="ctr">
              <a:lnSpc>
                <a:spcPct val="90000"/>
              </a:lnSpc>
            </a:pPr>
            <a:r>
              <a:rPr lang="en-US" sz="1600" b="1" dirty="0"/>
              <a:t>Dirección Planeación Estratégia</a:t>
            </a:r>
          </a:p>
          <a:p>
            <a:pPr algn="ctr">
              <a:lnSpc>
                <a:spcPct val="90000"/>
              </a:lnSpc>
            </a:pPr>
            <a:r>
              <a:rPr lang="en-US" sz="1600" b="1" dirty="0"/>
              <a:t>Sección de Estadísticas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305388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Tasa 0%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Trimestre Abril – Junio 2023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831975"/>
            <a:ext cx="1120775" cy="242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(En Millones RD$)</a:t>
            </a:r>
            <a:endParaRPr lang="es-DO" altLang="es-DO" sz="975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421828"/>
              </p:ext>
            </p:extLst>
          </p:nvPr>
        </p:nvGraphicFramePr>
        <p:xfrm>
          <a:off x="1036638" y="1054100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200" y="328613"/>
            <a:ext cx="4365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Préstamos Formalizados según Renglones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D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Trimestre Abril - Junio 2023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DO" altLang="es-D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D671D3CD-92C5-F80E-2B77-57C1624C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1856581"/>
            <a:ext cx="1120775" cy="242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(En Millones RD$)</a:t>
            </a:r>
            <a:endParaRPr lang="es-DO" altLang="es-DO" sz="975" dirty="0"/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041924174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Año 2023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26945525"/>
              </p:ext>
            </p:extLst>
          </p:nvPr>
        </p:nvGraphicFramePr>
        <p:xfrm>
          <a:off x="179512" y="1672208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6389432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583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2022-2023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60292757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55940303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462700647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2022-2023</a:t>
            </a:r>
          </a:p>
          <a:p>
            <a:pPr algn="ctr"/>
            <a:endParaRPr lang="es-ES_tradnl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74839305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Abril-Junio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Abril – Junio 2023</a:t>
            </a:r>
          </a:p>
          <a:p>
            <a:pPr algn="ctr">
              <a:buFont typeface="Arial" panose="020B0604020202020204" pitchFamily="34" charset="0"/>
              <a:buNone/>
            </a:pPr>
            <a:endParaRPr lang="es-ES" altLang="es-D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10322</TotalTime>
  <Words>268</Words>
  <Application>Microsoft Office PowerPoint</Application>
  <PresentationFormat>Presentación en pantalla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</vt:lpstr>
      <vt:lpstr>Times New Roman</vt:lpstr>
      <vt:lpstr>Tema de Office</vt:lpstr>
      <vt:lpstr>Gráficos  Estadísticas Crediticias  Trimestre Abril – Junio 2023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702</cp:revision>
  <cp:lastPrinted>2023-07-05T14:09:19Z</cp:lastPrinted>
  <dcterms:created xsi:type="dcterms:W3CDTF">2013-05-14T14:33:38Z</dcterms:created>
  <dcterms:modified xsi:type="dcterms:W3CDTF">2023-07-05T14:20:00Z</dcterms:modified>
</cp:coreProperties>
</file>