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306" r:id="rId10"/>
    <p:sldId id="270" r:id="rId11"/>
    <p:sldId id="269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550" autoAdjust="0"/>
  </p:normalViewPr>
  <p:slideViewPr>
    <p:cSldViewPr>
      <p:cViewPr varScale="1">
        <p:scale>
          <a:sx n="108" d="100"/>
          <a:sy n="108" d="100"/>
        </p:scale>
        <p:origin x="16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704.61610068000005</c:v>
                </c:pt>
                <c:pt idx="1">
                  <c:v>353.59705416000003</c:v>
                </c:pt>
                <c:pt idx="2">
                  <c:v>674.65110169000002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/>
            </a:pPr>
            <a:endParaRPr lang="es-DO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DO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/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Agroind. y Comercio V.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5229.5506873800005</c:v>
                </c:pt>
                <c:pt idx="1">
                  <c:v>1211.6624785500001</c:v>
                </c:pt>
                <c:pt idx="2">
                  <c:v>927.60362578999991</c:v>
                </c:pt>
                <c:pt idx="3">
                  <c:v>157.33295365000001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7636929230085623E-2"/>
                  <c:y val="-1.0653683154429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Agroind. y Comercio V.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3495.9840670299996</c:v>
                </c:pt>
                <c:pt idx="1">
                  <c:v>1244.0870930000001</c:v>
                </c:pt>
                <c:pt idx="2">
                  <c:v>1340.8238023699998</c:v>
                </c:pt>
                <c:pt idx="3">
                  <c:v>62.641275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DO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DO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/>
          </a:pPr>
          <a:endParaRPr lang="es-D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-1.5336460200074669E-3"/>
                  <c:y val="-7.3795248980521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0" tIns="36000" rIns="252000" bIns="19050" anchor="ctr">
                  <a:spAutoFit/>
                </a:bodyPr>
                <a:lstStyle/>
                <a:p>
                  <a:pPr>
                    <a:defRPr sz="1100"/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-6.1345840800298111E-3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-1.5336460200074387E-3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4.6009380600223167E-3"/>
                  <c:y val="-1.7218891428788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1.5336460200074387E-3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-3.0672920400148774E-3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28781343135787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1407.7902635799999</c:v>
                </c:pt>
                <c:pt idx="1">
                  <c:v>820.71904359000007</c:v>
                </c:pt>
                <c:pt idx="2">
                  <c:v>892.92955898000002</c:v>
                </c:pt>
                <c:pt idx="3">
                  <c:v>1707.5344740200001</c:v>
                </c:pt>
                <c:pt idx="4">
                  <c:v>546.74137324000003</c:v>
                </c:pt>
                <c:pt idx="5">
                  <c:v>815.68705246000002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2007095829931912E-2"/>
                  <c:y val="-2.0217380272535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4666365572907358E-2"/>
                  <c:y val="-6.793811425828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1666.587593</c:v>
                </c:pt>
                <c:pt idx="1">
                  <c:v>1093.8205796399998</c:v>
                </c:pt>
                <c:pt idx="2">
                  <c:v>1550.5975357300001</c:v>
                </c:pt>
                <c:pt idx="3">
                  <c:v>1575.45382103</c:v>
                </c:pt>
                <c:pt idx="4">
                  <c:v>801.12393802999998</c:v>
                </c:pt>
                <c:pt idx="5">
                  <c:v>838.56627802999992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/>
            </a:pPr>
            <a:endParaRPr lang="es-DO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DO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/>
          </a:pPr>
          <a:endParaRPr lang="es-DO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1328850365832368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6.7086543955433522E-2"/>
                  <c:y val="-7.032855724363971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5.8753392480200032E-3"/>
                  <c:y val="-5.177810104432840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s-D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Agroind. y Comercio V.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5229550687.3800001</c:v>
                </c:pt>
                <c:pt idx="1">
                  <c:v>1211662478.55</c:v>
                </c:pt>
                <c:pt idx="2">
                  <c:v>927603625.78999996</c:v>
                </c:pt>
                <c:pt idx="3">
                  <c:v>157332953.65000001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2.5876933795610309E-3"/>
                  <c:y val="-6.1309199570162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3.7848684829765258E-3"/>
                  <c:y val="-3.0970872308957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/>
                    </a:pPr>
                    <a:fld id="{F38B931F-BBC3-4DFD-924B-184833485F36}" type="VALUE">
                      <a:rPr lang="en-US" sz="1200"/>
                      <a:pPr>
                        <a:defRPr sz="1200"/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2028.1710940299999</c:v>
                </c:pt>
                <c:pt idx="1">
                  <c:v>1196.5760509799998</c:v>
                </c:pt>
                <c:pt idx="2">
                  <c:v>1616.6643852899999</c:v>
                </c:pt>
                <c:pt idx="3">
                  <c:v>1563.1609577699999</c:v>
                </c:pt>
                <c:pt idx="4">
                  <c:v>809.88586529999998</c:v>
                </c:pt>
                <c:pt idx="5">
                  <c:v>889.77282169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4931454144433415E-2"/>
                  <c:y val="-7.840075010675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/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3.4154059333308105E-3"/>
                  <c:y val="6.13091995701618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1.3169290020581335E-2"/>
                  <c:y val="1.3397120764949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1092.0974158600002</c:v>
                </c:pt>
                <c:pt idx="1">
                  <c:v>789.0590608</c:v>
                </c:pt>
                <c:pt idx="2">
                  <c:v>947.00643463999995</c:v>
                </c:pt>
                <c:pt idx="3">
                  <c:v>1907.97196775</c:v>
                </c:pt>
                <c:pt idx="4">
                  <c:v>648.75836622000008</c:v>
                </c:pt>
                <c:pt idx="5">
                  <c:v>1090.2139863700002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/>
            </a:pPr>
            <a:endParaRPr lang="es-DO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400"/>
            </a:pPr>
            <a:endParaRPr lang="es-DO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/>
          </a:pPr>
          <a:endParaRPr lang="es-D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5630160060778882E-3"/>
                  <c:y val="-1.0816928915894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/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-3.5630160060778882E-3"/>
                  <c:y val="5.4085176913890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6191.4017658699995</c:v>
                </c:pt>
                <c:pt idx="2" formatCode="#,##0.0">
                  <c:v>6331.2367861600005</c:v>
                </c:pt>
                <c:pt idx="4" formatCode="#,##0.0">
                  <c:v>4368.6644954899994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53E-2"/>
                  <c:y val="1.2296499198517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1.3361310022792011E-2"/>
                  <c:y val="-3.40779201310993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7526.1497454600003</c:v>
                </c:pt>
                <c:pt idx="2" formatCode="#,##0.0">
                  <c:v>8104.2311750599993</c:v>
                </c:pt>
                <c:pt idx="4" formatCode="#,##0.0">
                  <c:v>6475.1072316400005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/>
            </a:pPr>
            <a:endParaRPr lang="es-DO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DO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/>
          </a:pPr>
          <a:endParaRPr lang="es-D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P. Préstamos</c:v>
                </c:pt>
                <c:pt idx="1">
                  <c:v>P. Desembolso</c:v>
                </c:pt>
                <c:pt idx="2">
                  <c:v>P. 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6143.5362370000003</c:v>
                </c:pt>
                <c:pt idx="1">
                  <c:v>5836.3594251499999</c:v>
                </c:pt>
                <c:pt idx="2">
                  <c:v>5097.2896588200001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P. Préstamos</c:v>
                </c:pt>
                <c:pt idx="1">
                  <c:v>P. Desembolso</c:v>
                </c:pt>
                <c:pt idx="2">
                  <c:v>P. 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7526.1497454599994</c:v>
                </c:pt>
                <c:pt idx="1">
                  <c:v>8104.2311750599993</c:v>
                </c:pt>
                <c:pt idx="2">
                  <c:v>6475.1072316400005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/>
            </a:pPr>
            <a:endParaRPr lang="es-DO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DO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/>
          </a:pPr>
          <a:endParaRPr lang="es-D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D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 w="0">
          <a:solidFill>
            <a:schemeClr val="accent1"/>
          </a:solidFill>
        </a:ln>
      </c:spPr>
    </c:sideWall>
    <c:backWall>
      <c:thickness val="0"/>
      <c:spPr>
        <a:noFill/>
        <a:ln w="0">
          <a:solidFill>
            <a:schemeClr val="accent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2</c:v>
                </c:pt>
              </c:strCache>
            </c:strRef>
          </c:tx>
          <c:spPr>
            <a:gradFill flip="none" rotWithShape="1">
              <a:gsLst>
                <a:gs pos="51000">
                  <a:srgbClr val="00B0F0"/>
                </a:gs>
                <a:gs pos="98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56C3-4EB3-8028-7BC483210A1C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C3-4EB3-8028-7BC483210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C3-4EB3-8028-7BC483210A1C}"/>
              </c:ext>
            </c:extLst>
          </c:dPt>
          <c:dLbls>
            <c:dLbl>
              <c:idx val="0"/>
              <c:layout>
                <c:manualLayout>
                  <c:x val="2.7869727327956926E-2"/>
                  <c:y val="-5.3090537130396229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3-4EB3-8028-7BC483210A1C}"/>
                </c:ext>
              </c:extLst>
            </c:dLbl>
            <c:dLbl>
              <c:idx val="1"/>
              <c:layout>
                <c:manualLayout>
                  <c:x val="3.0020608240913911E-2"/>
                  <c:y val="-4.6427804661462284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3-4EB3-8028-7BC483210A1C}"/>
                </c:ext>
              </c:extLst>
            </c:dLbl>
            <c:dLbl>
              <c:idx val="2"/>
              <c:layout>
                <c:manualLayout>
                  <c:x val="2.4028788289344905E-2"/>
                  <c:y val="-4.6708847509275578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D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3-4EB3-8028-7BC483210A1C}"/>
                </c:ext>
              </c:extLst>
            </c:dLbl>
            <c:spPr>
              <a:noFill/>
              <a:ln w="206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Formalizado</c:v>
                </c:pt>
                <c:pt idx="1">
                  <c:v>Desembolsado</c:v>
                </c:pt>
                <c:pt idx="2">
                  <c:v>Cobrado</c:v>
                </c:pt>
              </c:strCache>
            </c:strRef>
          </c:cat>
          <c:val>
            <c:numRef>
              <c:f>Hoja1!$B$2:$B$4</c:f>
              <c:numCache>
                <c:formatCode>_(* #,##0.0_);_(* \(#,##0.0\);_(* "-"??_);_(@_)</c:formatCode>
                <c:ptCount val="3"/>
                <c:pt idx="0">
                  <c:v>1706.7052159099999</c:v>
                </c:pt>
                <c:pt idx="1">
                  <c:v>1812.2976404499998</c:v>
                </c:pt>
                <c:pt idx="2">
                  <c:v>422.23505268999997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6C3-4EB3-8028-7BC483210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box"/>
        <c:axId val="1766619519"/>
        <c:axId val="1"/>
        <c:axId val="0"/>
      </c:bar3DChart>
      <c:catAx>
        <c:axId val="17666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48" b="1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es-DO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348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DO"/>
          </a:p>
        </c:txPr>
        <c:crossAx val="1766619519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D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-2.9401873426049094E-2"/>
                  <c:y val="6.9905522030380253E-3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D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0419572046277327"/>
                      <c:h val="7.2991563919532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1.0408771057495873E-2"/>
                  <c:y val="1.7989545596222928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D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088838132727236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-4.635560728150359E-3"/>
                  <c:y val="1.3736861737188757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7200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D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D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D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1">
                    <a:latin typeface="Calibri "/>
                  </a:defRPr>
                </a:pPr>
                <a:endParaRPr lang="es-D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Agrícola</c:v>
                </c:pt>
                <c:pt idx="1">
                  <c:v>Pecuario</c:v>
                </c:pt>
              </c:strCache>
            </c:strRef>
          </c:cat>
          <c:val>
            <c:numRef>
              <c:f>Hoja1!$B$2:$B$3</c:f>
              <c:numCache>
                <c:formatCode>#,##0.0</c:formatCode>
                <c:ptCount val="2"/>
                <c:pt idx="0">
                  <c:v>1339.7592943600002</c:v>
                </c:pt>
                <c:pt idx="1">
                  <c:v>366.94592155000004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D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170583" cy="481876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2966" y="0"/>
            <a:ext cx="3170583" cy="481876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5/4/2023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2183" y="4620724"/>
            <a:ext cx="5850835" cy="3780742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9119324"/>
            <a:ext cx="3170583" cy="48187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2966" y="9119324"/>
            <a:ext cx="3170583" cy="48187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56" y="59730"/>
            <a:ext cx="3973488" cy="301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Marcador de texto 3">
            <a:extLst>
              <a:ext uri="{FF2B5EF4-FFF2-40B4-BE49-F238E27FC236}">
                <a16:creationId xmlns:a16="http://schemas.microsoft.com/office/drawing/2014/main" id="{8D5D2D03-88A1-D682-8E0F-79C2DCB6E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212976"/>
            <a:ext cx="9144000" cy="1584176"/>
          </a:xfrm>
        </p:spPr>
        <p:txBody>
          <a:bodyPr>
            <a:normAutofit/>
          </a:bodyPr>
          <a:lstStyle/>
          <a:p>
            <a:pPr algn="ctr"/>
            <a:r>
              <a:rPr lang="es-DO" altLang="es-DO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Gráficos Estadísticas Crediticias </a:t>
            </a:r>
          </a:p>
          <a:p>
            <a:pPr algn="ctr"/>
            <a:r>
              <a:rPr lang="es-DO" altLang="es-DO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Trimestre  </a:t>
            </a:r>
          </a:p>
          <a:p>
            <a:pPr algn="ctr"/>
            <a:r>
              <a:rPr lang="es-DO" altLang="es-DO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Enero- Marzo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6">
            <a:extLst>
              <a:ext uri="{FF2B5EF4-FFF2-40B4-BE49-F238E27FC236}">
                <a16:creationId xmlns:a16="http://schemas.microsoft.com/office/drawing/2014/main" id="{DE708109-5283-1CFC-0309-6C754D09F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876243"/>
              </p:ext>
            </p:extLst>
          </p:nvPr>
        </p:nvGraphicFramePr>
        <p:xfrm>
          <a:off x="527050" y="1512888"/>
          <a:ext cx="7912100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uadroTexto 1">
            <a:extLst>
              <a:ext uri="{FF2B5EF4-FFF2-40B4-BE49-F238E27FC236}">
                <a16:creationId xmlns:a16="http://schemas.microsoft.com/office/drawing/2014/main" id="{CB48DC46-4198-5DBD-1A32-00497AA7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Tasa 0%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Enero –Marzo 2023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9BD13C88-789D-FA12-1653-58AFBC17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1831975"/>
            <a:ext cx="1120775" cy="242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/>
              <a:t>( En Millones RD$)</a:t>
            </a:r>
            <a:endParaRPr lang="es-DO" altLang="es-DO" sz="975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C3B77-1455-858A-12D6-D691274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60638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pic>
        <p:nvPicPr>
          <p:cNvPr id="12294" name="Imagen 6">
            <a:extLst>
              <a:ext uri="{FF2B5EF4-FFF2-40B4-BE49-F238E27FC236}">
                <a16:creationId xmlns:a16="http://schemas.microsoft.com/office/drawing/2014/main" id="{34A9D7F1-0ECB-CF25-0848-0BED755C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988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206591"/>
              </p:ext>
            </p:extLst>
          </p:nvPr>
        </p:nvGraphicFramePr>
        <p:xfrm>
          <a:off x="1036638" y="1054100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328613"/>
            <a:ext cx="4365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Préstamos Formalizados según Renglones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Enero-Marzo 2023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DO" altLang="es-DO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D671D3CD-92C5-F80E-2B77-57C1624CE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1668463"/>
            <a:ext cx="1120775" cy="242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/>
              <a:t>( En Millones RD$)</a:t>
            </a:r>
            <a:endParaRPr lang="es-DO" altLang="es-DO" sz="975" dirty="0"/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006164025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sz="1900" dirty="0">
                <a:solidFill>
                  <a:schemeClr val="tx1">
                    <a:lumMod val="50000"/>
                  </a:schemeClr>
                </a:solidFill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sz="1900" dirty="0">
                <a:solidFill>
                  <a:schemeClr val="tx1">
                    <a:lumMod val="50000"/>
                  </a:schemeClr>
                </a:solidFill>
              </a:rPr>
              <a:t>Enero-Marzo 2023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1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786916891"/>
              </p:ext>
            </p:extLst>
          </p:nvPr>
        </p:nvGraphicFramePr>
        <p:xfrm>
          <a:off x="107504" y="1995109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</a:rPr>
              <a:t>por Sub-Sectores o Renglones de Inversión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sz="1800" dirty="0">
                <a:solidFill>
                  <a:schemeClr val="tx1">
                    <a:lumMod val="50000"/>
                  </a:schemeClr>
                </a:solidFill>
              </a:rPr>
              <a:t>Enero-Marzo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2047" y="153899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620545779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583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3094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sz="1700" b="1" dirty="0">
                <a:solidFill>
                  <a:schemeClr val="tx1">
                    <a:lumMod val="50000"/>
                  </a:schemeClr>
                </a:solidFill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sz="1700" dirty="0">
                <a:solidFill>
                  <a:schemeClr val="tx1">
                    <a:lumMod val="50000"/>
                  </a:schemeClr>
                </a:solidFill>
              </a:rPr>
              <a:t>Enero-Marzo 2022-2023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104873998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sz="1600" b="1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sz="1600" b="1" dirty="0">
                <a:solidFill>
                  <a:schemeClr val="tx1">
                    <a:lumMod val="50000"/>
                  </a:schemeClr>
                </a:solidFill>
                <a:cs typeface="Times New Roman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sz="1600" dirty="0">
                <a:solidFill>
                  <a:schemeClr val="tx1">
                    <a:lumMod val="50000"/>
                  </a:schemeClr>
                </a:solidFill>
              </a:rPr>
              <a:t>Enero-Marzo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1100" b="1" dirty="0">
                <a:solidFill>
                  <a:srgbClr val="000000"/>
                </a:solidFill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06307127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475656" y="652831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sz="1800" dirty="0">
                <a:solidFill>
                  <a:schemeClr val="tx1">
                    <a:lumMod val="50000"/>
                  </a:schemeClr>
                </a:solidFill>
              </a:rPr>
              <a:t>Enero-Marzo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1100" b="1" dirty="0">
                <a:solidFill>
                  <a:srgbClr val="000000"/>
                </a:solidFill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939961345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sz="1800" dirty="0">
                <a:solidFill>
                  <a:schemeClr val="tx1">
                    <a:lumMod val="50000"/>
                  </a:schemeClr>
                </a:solidFill>
              </a:rPr>
              <a:t>Enero-Marzo 2022-2023</a:t>
            </a:r>
          </a:p>
          <a:p>
            <a:pPr algn="ctr"/>
            <a:endParaRPr lang="es-ES_tradnl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450950514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8771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sz="1700" b="1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Ejecución de los Programas de Préstamos</a:t>
            </a:r>
          </a:p>
          <a:p>
            <a:pPr algn="ctr"/>
            <a:r>
              <a:rPr lang="es-DO" sz="1700" b="1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Desembolsos y Cobros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sz="1700" dirty="0">
                <a:solidFill>
                  <a:schemeClr val="tx1">
                    <a:lumMod val="50000"/>
                  </a:schemeClr>
                </a:solidFill>
              </a:rPr>
              <a:t>Enero-Marzo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8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Enero - Marzo 2023</a:t>
            </a:r>
          </a:p>
          <a:p>
            <a:pPr algn="ctr">
              <a:buFont typeface="Arial" panose="020B0604020202020204" pitchFamily="34" charset="0"/>
              <a:buNone/>
            </a:pPr>
            <a:endParaRPr lang="es-ES" altLang="es-D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10213</TotalTime>
  <Words>241</Words>
  <Application>Microsoft Office PowerPoint</Application>
  <PresentationFormat>Presentación en pantalla (4:3)</PresentationFormat>
  <Paragraphs>101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Calibri 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Antonella Medina Castillo</cp:lastModifiedBy>
  <cp:revision>687</cp:revision>
  <cp:lastPrinted>2023-04-04T19:24:34Z</cp:lastPrinted>
  <dcterms:created xsi:type="dcterms:W3CDTF">2013-05-14T14:33:38Z</dcterms:created>
  <dcterms:modified xsi:type="dcterms:W3CDTF">2023-04-05T12:14:03Z</dcterms:modified>
</cp:coreProperties>
</file>