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6" autoAdjust="0"/>
    <p:restoredTop sz="94550" autoAdjust="0"/>
  </p:normalViewPr>
  <p:slideViewPr>
    <p:cSldViewPr>
      <p:cViewPr varScale="1">
        <p:scale>
          <a:sx n="102" d="100"/>
          <a:sy n="102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704.61610068000005</c:v>
                </c:pt>
                <c:pt idx="1">
                  <c:v>353.59705416000003</c:v>
                </c:pt>
                <c:pt idx="2">
                  <c:v>674.65110169000002</c:v>
                </c:pt>
                <c:pt idx="3">
                  <c:v>1287.4244071800001</c:v>
                </c:pt>
                <c:pt idx="4">
                  <c:v>1658.78566</c:v>
                </c:pt>
                <c:pt idx="5">
                  <c:v>1286.1585150000001</c:v>
                </c:pt>
                <c:pt idx="6">
                  <c:v>633.93756599999995</c:v>
                </c:pt>
                <c:pt idx="7">
                  <c:v>746.68102999999996</c:v>
                </c:pt>
                <c:pt idx="8">
                  <c:v>210.97808000000001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/>
            </a:pPr>
            <a:endParaRPr lang="es-MX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5238.8300792600003</c:v>
                </c:pt>
                <c:pt idx="1">
                  <c:v>1212.7606214100001</c:v>
                </c:pt>
                <c:pt idx="2">
                  <c:v>495.08419133000007</c:v>
                </c:pt>
                <c:pt idx="3">
                  <c:v>136.28624532999999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7636929230085623E-2"/>
                  <c:y val="-1.06536831544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4297.6612487499997</c:v>
                </c:pt>
                <c:pt idx="1">
                  <c:v>1445.243342</c:v>
                </c:pt>
                <c:pt idx="2">
                  <c:v>1156.31697755</c:v>
                </c:pt>
                <c:pt idx="3">
                  <c:v>62.579599999999999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1.5336460200074669E-3"/>
                  <c:y val="-7.379524898052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0" tIns="36000" rIns="252000" bIns="19050" anchor="ctr">
                  <a:sp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-6.1345840800298111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7.6682301000371936E-3"/>
                  <c:y val="-1.9678733061472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071E-2"/>
                  <c:y val="-4.9196832653681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-1.3802814180067062E-2"/>
                  <c:y val="-4.9196832653681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3.0672920400148774E-3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28781343135787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1659.84768829</c:v>
                </c:pt>
                <c:pt idx="1">
                  <c:v>1247.7133206800002</c:v>
                </c:pt>
                <c:pt idx="2">
                  <c:v>1220.5930385900001</c:v>
                </c:pt>
                <c:pt idx="3">
                  <c:v>1690.5413522299996</c:v>
                </c:pt>
                <c:pt idx="4">
                  <c:v>706.12523823000004</c:v>
                </c:pt>
                <c:pt idx="5">
                  <c:v>987.88782343000014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2007095829931912E-2"/>
                  <c:y val="-2.0217380272535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1478.05171081</c:v>
                </c:pt>
                <c:pt idx="1">
                  <c:v>1013.4897912400002</c:v>
                </c:pt>
                <c:pt idx="2">
                  <c:v>1337.3804309299999</c:v>
                </c:pt>
                <c:pt idx="3">
                  <c:v>1659.5265623799999</c:v>
                </c:pt>
                <c:pt idx="4">
                  <c:v>920.65980929999978</c:v>
                </c:pt>
                <c:pt idx="5">
                  <c:v>673.85283261999996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/>
            </a:pPr>
            <a:endParaRPr lang="es-MX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1.8473145840938249E-2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5238830079.2600002</c:v>
                </c:pt>
                <c:pt idx="1">
                  <c:v>1212760621.4100001</c:v>
                </c:pt>
                <c:pt idx="2">
                  <c:v>495084191.33000004</c:v>
                </c:pt>
                <c:pt idx="3">
                  <c:v>136286245.32999998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5876933795610309E-3"/>
                  <c:y val="-6.1309199570162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3.7848684829765258E-3"/>
                  <c:y val="-3.097087230895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/>
                    </a:pPr>
                    <a:fld id="{F38B931F-BBC3-4DFD-924B-184833485F36}" type="VALUE">
                      <a:rPr lang="en-US" sz="1200"/>
                      <a:pPr>
                        <a:defRPr sz="1200"/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1469.6091072399997</c:v>
                </c:pt>
                <c:pt idx="1">
                  <c:v>995.15538293000009</c:v>
                </c:pt>
                <c:pt idx="2">
                  <c:v>1320.43179016</c:v>
                </c:pt>
                <c:pt idx="3">
                  <c:v>1656.6243283799997</c:v>
                </c:pt>
                <c:pt idx="4">
                  <c:v>879.08301253000036</c:v>
                </c:pt>
                <c:pt idx="5">
                  <c:v>652.94377640999994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4931454144433415E-2"/>
                  <c:y val="-7.840075010675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1.6420390253393223E-2"/>
                  <c:y val="1.640793561040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1.3169290020581335E-2"/>
                  <c:y val="1.3397120764949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1099.4202202599997</c:v>
                </c:pt>
                <c:pt idx="1">
                  <c:v>590.96810019999998</c:v>
                </c:pt>
                <c:pt idx="2">
                  <c:v>1293.89616058</c:v>
                </c:pt>
                <c:pt idx="3">
                  <c:v>2108.2224266899998</c:v>
                </c:pt>
                <c:pt idx="4">
                  <c:v>732.18024294999987</c:v>
                </c:pt>
                <c:pt idx="5">
                  <c:v>672.20848348999994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/>
            </a:pPr>
            <a:endParaRPr lang="es-MX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400"/>
            </a:pPr>
            <a:endParaRPr lang="es-MX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5630160060778882E-3"/>
                  <c:y val="-1.0816928915894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-3.5630160060778882E-3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7512.7084614500009</c:v>
                </c:pt>
                <c:pt idx="2" formatCode="#,##0.0">
                  <c:v>7386.8976311699998</c:v>
                </c:pt>
                <c:pt idx="4" formatCode="#,##0.0">
                  <c:v>7024.9965704600008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7082.96113728</c:v>
                </c:pt>
                <c:pt idx="2" formatCode="#,##0.0">
                  <c:v>6973.8473976499999</c:v>
                </c:pt>
                <c:pt idx="4" formatCode="#,##0.0">
                  <c:v>6496.8956341699995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6961.801168</c:v>
                </c:pt>
                <c:pt idx="1">
                  <c:v>6613.7111095999999</c:v>
                </c:pt>
                <c:pt idx="2">
                  <c:v>6257.1599788000003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7082.96113728</c:v>
                </c:pt>
                <c:pt idx="1">
                  <c:v>6973.8473976499999</c:v>
                </c:pt>
                <c:pt idx="2">
                  <c:v>6496.8956341699995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/>
            </a:pPr>
            <a:endParaRPr lang="es-MX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s-MX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285.23006312000001</c:v>
                </c:pt>
                <c:pt idx="1">
                  <c:v>346.59609595000001</c:v>
                </c:pt>
                <c:pt idx="2">
                  <c:v>520.06733941000005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Book Antiqua"/>
                <a:ea typeface="Book Antiqua"/>
                <a:cs typeface="Book Antiqua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1">
                      <a:latin typeface="Calibri 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>
                    <a:latin typeface="Calibri 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199.35021312000001</c:v>
                </c:pt>
                <c:pt idx="1">
                  <c:v>75.879850000000005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3/10/2023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4035"/>
            <a:ext cx="5607050" cy="366071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10/3/2023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564892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Julio – </a:t>
            </a: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Septiembre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2023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 algn="ctr">
              <a:lnSpc>
                <a:spcPct val="90000"/>
              </a:lnSpc>
            </a:pPr>
            <a:r>
              <a:rPr lang="en-US" sz="1600" b="1" dirty="0"/>
              <a:t>Dirección Planeación Estratégia</a:t>
            </a:r>
          </a:p>
          <a:p>
            <a:pPr algn="ctr">
              <a:lnSpc>
                <a:spcPct val="90000"/>
              </a:lnSpc>
            </a:pPr>
            <a:r>
              <a:rPr lang="en-US" sz="1600" b="1" dirty="0"/>
              <a:t>Sección de Estadísticas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204815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Julio –  Septiembre 2023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1831975"/>
            <a:ext cx="1120775" cy="242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(En Millones RD$)</a:t>
            </a:r>
            <a:endParaRPr lang="es-DO" altLang="es-DO" sz="975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62552"/>
              </p:ext>
            </p:extLst>
          </p:nvPr>
        </p:nvGraphicFramePr>
        <p:xfrm>
          <a:off x="1036638" y="1054100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363" y="328613"/>
            <a:ext cx="4365299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Julio - Septiembre 2023</a:t>
            </a:r>
          </a:p>
          <a:p>
            <a:endParaRPr lang="es-DO" altLang="es-DO" dirty="0"/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D671D3CD-92C5-F80E-2B77-57C1624C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38" y="1856581"/>
            <a:ext cx="1120775" cy="242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/>
              <a:t>(En Millones RD$)</a:t>
            </a:r>
            <a:endParaRPr lang="es-DO" altLang="es-DO" sz="975" dirty="0"/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474578711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Año 2023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62580246"/>
              </p:ext>
            </p:extLst>
          </p:nvPr>
        </p:nvGraphicFramePr>
        <p:xfrm>
          <a:off x="179512" y="1672208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41312569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583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– Septiembre 2022-2023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895565159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901553523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1100" b="1" dirty="0">
                <a:solidFill>
                  <a:srgbClr val="000000"/>
                </a:solidFill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30588988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2022-2023</a:t>
            </a:r>
          </a:p>
          <a:p>
            <a:pPr algn="ctr"/>
            <a:endParaRPr lang="es-ES_tradnl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51241746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Julio - Septiembre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</a:rPr>
              <a:t>(</a:t>
            </a:r>
            <a:r>
              <a:rPr lang="es-ES_tradnl" sz="800" b="1" dirty="0">
                <a:solidFill>
                  <a:srgbClr val="000000"/>
                </a:solidFill>
                <a:latin typeface="Book Antiqua" pitchFamily="18" charset="0"/>
              </a:rPr>
              <a:t>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Julio – Septiembre 2023</a:t>
            </a:r>
          </a:p>
          <a:p>
            <a:pPr algn="ctr">
              <a:buFont typeface="Arial" panose="020B0604020202020204" pitchFamily="34" charset="0"/>
              <a:buNone/>
            </a:pPr>
            <a:endParaRPr lang="es-ES" altLang="es-D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10385</TotalTime>
  <Words>211</Words>
  <Application>Microsoft Office PowerPoint</Application>
  <PresentationFormat>Presentación en pantalla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Julio – Septiembre 2023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710</cp:revision>
  <cp:lastPrinted>2023-10-03T12:50:50Z</cp:lastPrinted>
  <dcterms:created xsi:type="dcterms:W3CDTF">2013-05-14T14:33:38Z</dcterms:created>
  <dcterms:modified xsi:type="dcterms:W3CDTF">2023-10-03T18:44:54Z</dcterms:modified>
</cp:coreProperties>
</file>