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6" autoAdjust="0"/>
    <p:restoredTop sz="9455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539.36230999999998</c:v>
                </c:pt>
                <c:pt idx="4">
                  <c:v>1116.84238</c:v>
                </c:pt>
                <c:pt idx="5">
                  <c:v>596.95919100000003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s-ES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5837.2642971400001</c:v>
                </c:pt>
                <c:pt idx="1">
                  <c:v>1393.75033214</c:v>
                </c:pt>
                <c:pt idx="2">
                  <c:v>1520.6173106900001</c:v>
                </c:pt>
                <c:pt idx="3">
                  <c:v>125.42735501000001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0175258304632711E-2"/>
                  <c:y val="-1.065368315442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6103.881212700001</c:v>
                </c:pt>
                <c:pt idx="1">
                  <c:v>1407.86033499</c:v>
                </c:pt>
                <c:pt idx="2">
                  <c:v>1771.7242150100003</c:v>
                </c:pt>
                <c:pt idx="3">
                  <c:v>51.103599989999992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4.6009380600223445E-3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1.0735522140052071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0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1.073552214005218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1.2269168160059509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6.9014070900334746E-3"/>
                  <c:y val="-1.47590497961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493259203083715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1697.82776337</c:v>
                </c:pt>
                <c:pt idx="1">
                  <c:v>1181.1457313999999</c:v>
                </c:pt>
                <c:pt idx="2">
                  <c:v>1656.7194643099999</c:v>
                </c:pt>
                <c:pt idx="3">
                  <c:v>3138.5786460999998</c:v>
                </c:pt>
                <c:pt idx="4">
                  <c:v>1314.69756057</c:v>
                </c:pt>
                <c:pt idx="5">
                  <c:v>1643.0230540100001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04734498099245E-2"/>
                  <c:y val="-1.7757538639850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rIns="0"/>
                <a:lstStyle/>
                <a:p>
                  <a:pPr>
                    <a:def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1915.2335560399999</c:v>
                </c:pt>
                <c:pt idx="1">
                  <c:v>879.18413968000004</c:v>
                </c:pt>
                <c:pt idx="2">
                  <c:v>1141.8942835799999</c:v>
                </c:pt>
                <c:pt idx="3">
                  <c:v>2765.5726634000002</c:v>
                </c:pt>
                <c:pt idx="4">
                  <c:v>927.77323588000002</c:v>
                </c:pt>
                <c:pt idx="5">
                  <c:v>1247.4014164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5.606346318663006E-2"/>
                  <c:y val="-7.03285572436395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2.7258875997904996E-3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Agrícola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5837264297.1400003</c:v>
                </c:pt>
                <c:pt idx="1">
                  <c:v>1393750332.1399999</c:v>
                </c:pt>
                <c:pt idx="2">
                  <c:v>1520617310.6900001</c:v>
                </c:pt>
                <c:pt idx="3">
                  <c:v>125427355.01000002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2133235027571698E-3"/>
                  <c:y val="4.1462380905657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5.3364156285677655E-4"/>
                  <c:y val="-5.27813377813428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38B931F-BBC3-4DFD-924B-184833485F36}" type="VALUE"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1934.4531826700002</c:v>
                </c:pt>
                <c:pt idx="1">
                  <c:v>861.87369367999997</c:v>
                </c:pt>
                <c:pt idx="2">
                  <c:v>1186.1884427099999</c:v>
                </c:pt>
                <c:pt idx="3">
                  <c:v>2675.4125367399997</c:v>
                </c:pt>
                <c:pt idx="4">
                  <c:v>938.01088409999988</c:v>
                </c:pt>
                <c:pt idx="5">
                  <c:v>1218.5029858399998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3305838440624856E-2"/>
                  <c:y val="-1.32307377957111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9.9178737282972114E-3"/>
                  <c:y val="-4.146238090565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5.041114336768915E-3"/>
                  <c:y val="1.339662778030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1475.6112094600001</c:v>
                </c:pt>
                <c:pt idx="1">
                  <c:v>674.8345936799999</c:v>
                </c:pt>
                <c:pt idx="2">
                  <c:v>1696.4127152099998</c:v>
                </c:pt>
                <c:pt idx="3">
                  <c:v>1989.8367694700003</c:v>
                </c:pt>
                <c:pt idx="4">
                  <c:v>801.91439176999995</c:v>
                </c:pt>
                <c:pt idx="5">
                  <c:v>993.11487002000001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68E-2"/>
                  <c:y val="-5.4084112245054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1.0689048018233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10631.992219760001</c:v>
                </c:pt>
                <c:pt idx="2" formatCode="#,##0.0">
                  <c:v>10379.915176970002</c:v>
                </c:pt>
                <c:pt idx="4" formatCode="#,##0.0">
                  <c:v>7865.02730385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8877.0592949800011</c:v>
                </c:pt>
                <c:pt idx="2" formatCode="#,##0.0">
                  <c:v>8814.44172574</c:v>
                </c:pt>
                <c:pt idx="4" formatCode="#,##0.0">
                  <c:v>7631.7245736100003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9334.5693630000005</c:v>
                </c:pt>
                <c:pt idx="1">
                  <c:v>9147.8779757399989</c:v>
                </c:pt>
                <c:pt idx="2">
                  <c:v>7262.5685586499994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8877.0592949800011</c:v>
                </c:pt>
                <c:pt idx="1">
                  <c:v>8814.44172574</c:v>
                </c:pt>
                <c:pt idx="2">
                  <c:v>7631.724573460001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322.67462194000001</c:v>
                </c:pt>
                <c:pt idx="1">
                  <c:v>337.38076087999991</c:v>
                </c:pt>
                <c:pt idx="2">
                  <c:v>419.59214053000005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Book Antiqua"/>
                <a:cs typeface="Times New Roman" panose="02020603050405020304" pitchFamily="18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s-ES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-2.9401873426049094E-2"/>
                  <c:y val="6.9905522030380253E-3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1.0408771057495873E-2"/>
                  <c:y val="1.798954559622292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088838132727236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-1.8491374619476524E-2"/>
                  <c:y val="7.5827640299017118E-4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7200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49295794624108"/>
                      <c:h val="9.7231882354744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Agrícola</c:v>
                </c:pt>
                <c:pt idx="1">
                  <c:v>Pecuario</c:v>
                </c:pt>
                <c:pt idx="2">
                  <c:v>Microempresas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252.71382194</c:v>
                </c:pt>
                <c:pt idx="1">
                  <c:v>68.460800000000006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3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3/7/2024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4035"/>
            <a:ext cx="5607050" cy="366071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3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727198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Abril – Junio 2024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DO" sz="1900" b="1"/>
          </a:p>
          <a:p>
            <a:pPr algn="ctr">
              <a:lnSpc>
                <a:spcPct val="90000"/>
              </a:lnSpc>
            </a:pPr>
            <a:r>
              <a:rPr lang="es-DO" sz="1600" b="1" dirty="0"/>
              <a:t>Dirección Planeación Estratégica</a:t>
            </a:r>
          </a:p>
          <a:p>
            <a:pPr algn="ctr">
              <a:lnSpc>
                <a:spcPct val="90000"/>
              </a:lnSpc>
            </a:pPr>
            <a:r>
              <a:rPr lang="es-DO" sz="1600" b="1" dirty="0"/>
              <a:t>Sección de Estadísticas</a:t>
            </a:r>
            <a:endParaRPr lang="es-DO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735420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Financiamiento a Tasa 0%</a:t>
            </a:r>
          </a:p>
          <a:p>
            <a:r>
              <a:rPr lang="es-ES" altLang="es-DO" dirty="0"/>
              <a:t>Abril – Junio 2024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68" y="1805429"/>
            <a:ext cx="1152880" cy="24237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  <a:endParaRPr lang="es-DO" altLang="es-DO" sz="9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84A8CE8-8E21-1A95-F9A9-E2EAAA8625FD}"/>
              </a:ext>
            </a:extLst>
          </p:cNvPr>
          <p:cNvSpPr/>
          <p:nvPr/>
        </p:nvSpPr>
        <p:spPr>
          <a:xfrm>
            <a:off x="7236296" y="127358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897429"/>
              </p:ext>
            </p:extLst>
          </p:nvPr>
        </p:nvGraphicFramePr>
        <p:xfrm>
          <a:off x="1058346" y="1252538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613"/>
            <a:ext cx="914399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Abril – Junio 2024</a:t>
            </a:r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661665183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2024</a:t>
            </a: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052088676"/>
              </p:ext>
            </p:extLst>
          </p:nvPr>
        </p:nvGraphicFramePr>
        <p:xfrm>
          <a:off x="0" y="1670825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– Junio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06781050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– Junio 2023-2024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629098143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– Junio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04462292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– Junio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552119776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– Junio 2023-2024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61638683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– Junio 2024</a:t>
            </a:r>
            <a:endParaRPr lang="es-ES_tradnl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</a:t>
            </a:r>
            <a:r>
              <a:rPr lang="es-ES" altLang="es-DO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Abril – Junio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10592</TotalTime>
  <Words>267</Words>
  <Application>Microsoft Office PowerPoint</Application>
  <PresentationFormat>Presentación en pantalla (4:3)</PresentationFormat>
  <Paragraphs>99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Tema de Office</vt:lpstr>
      <vt:lpstr>Gráficos  Estadísticas Crediticias  Trimestre Abril – Junio 2024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Antonella Medina Castillo</cp:lastModifiedBy>
  <cp:revision>733</cp:revision>
  <cp:lastPrinted>2023-10-03T12:50:50Z</cp:lastPrinted>
  <dcterms:created xsi:type="dcterms:W3CDTF">2013-05-14T14:33:38Z</dcterms:created>
  <dcterms:modified xsi:type="dcterms:W3CDTF">2024-07-03T18:12:08Z</dcterms:modified>
</cp:coreProperties>
</file>