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795.81513099999995</c:v>
                </c:pt>
                <c:pt idx="7">
                  <c:v>399.7758</c:v>
                </c:pt>
                <c:pt idx="8">
                  <c:v>236.97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DO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3718.8947127799997</c:v>
                </c:pt>
                <c:pt idx="1">
                  <c:v>898.09618537999995</c:v>
                </c:pt>
                <c:pt idx="2">
                  <c:v>356.97840631000008</c:v>
                </c:pt>
                <c:pt idx="3">
                  <c:v>136.36608131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0175258304632711E-2"/>
                  <c:y val="-1.06536831544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4231.3190730799997</c:v>
                </c:pt>
                <c:pt idx="1">
                  <c:v>1442.6582099899999</c:v>
                </c:pt>
                <c:pt idx="2">
                  <c:v>1112.5987200100001</c:v>
                </c:pt>
                <c:pt idx="3">
                  <c:v>64.891099990000001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4.6009380600223445E-3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0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18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2269168160059509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6.9014070900334746E-3"/>
                  <c:y val="-1.47590497961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93259203083715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1478.0517108399997</c:v>
                </c:pt>
                <c:pt idx="1">
                  <c:v>1013.4897912400002</c:v>
                </c:pt>
                <c:pt idx="2">
                  <c:v>1337.3804309299999</c:v>
                </c:pt>
                <c:pt idx="3">
                  <c:v>1659.5265623799999</c:v>
                </c:pt>
                <c:pt idx="4">
                  <c:v>920.65980929999978</c:v>
                </c:pt>
                <c:pt idx="5">
                  <c:v>673.85283261999996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694.04774620999979</c:v>
                </c:pt>
                <c:pt idx="1">
                  <c:v>581.86060729999997</c:v>
                </c:pt>
                <c:pt idx="2">
                  <c:v>880.76086065999993</c:v>
                </c:pt>
                <c:pt idx="3">
                  <c:v>1297.1457853099998</c:v>
                </c:pt>
                <c:pt idx="4">
                  <c:v>978.50727396999991</c:v>
                </c:pt>
                <c:pt idx="5">
                  <c:v>678.01311233000013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DO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5.606346318663006E-2"/>
                  <c:y val="-7.03285572436395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2.7258875997904996E-3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Agrícola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3718894712.7799997</c:v>
                </c:pt>
                <c:pt idx="1">
                  <c:v>898096185.38</c:v>
                </c:pt>
                <c:pt idx="2">
                  <c:v>356978406.31000006</c:v>
                </c:pt>
                <c:pt idx="3">
                  <c:v>136366081.31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2133235027571698E-3"/>
                  <c:y val="4.146238090565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5.3364156285677655E-4"/>
                  <c:y val="-5.27813377813428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739.07284054999991</c:v>
                </c:pt>
                <c:pt idx="1">
                  <c:v>602.47278562999998</c:v>
                </c:pt>
                <c:pt idx="2">
                  <c:v>929.41436010999996</c:v>
                </c:pt>
                <c:pt idx="3">
                  <c:v>1364.5484196299999</c:v>
                </c:pt>
                <c:pt idx="4">
                  <c:v>990.99868800000013</c:v>
                </c:pt>
                <c:pt idx="5">
                  <c:v>690.36114809999992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3305838440624856E-2"/>
                  <c:y val="-1.32307377957111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9.9178737282972114E-3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5.041114336768915E-3"/>
                  <c:y val="1.339662778030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1079.5819981099999</c:v>
                </c:pt>
                <c:pt idx="1">
                  <c:v>482.84541244999991</c:v>
                </c:pt>
                <c:pt idx="2">
                  <c:v>831.38497870000003</c:v>
                </c:pt>
                <c:pt idx="3">
                  <c:v>1541.4906492499999</c:v>
                </c:pt>
                <c:pt idx="4">
                  <c:v>808.00599505999992</c:v>
                </c:pt>
                <c:pt idx="5">
                  <c:v>669.98624473000007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68E-2"/>
                  <c:y val="-5.4084112245054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1.0689048018233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7082.9611373099997</c:v>
                </c:pt>
                <c:pt idx="2" formatCode="#,##0.0">
                  <c:v>6973.8473976499999</c:v>
                </c:pt>
                <c:pt idx="4" formatCode="#,##0.0">
                  <c:v>6496.8956341699995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5110.3353857799993</c:v>
                </c:pt>
                <c:pt idx="2" formatCode="#,##0.0">
                  <c:v>5316.8682420200003</c:v>
                </c:pt>
                <c:pt idx="4" formatCode="#,##0.0">
                  <c:v>5413.295278300001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6851.467103</c:v>
                </c:pt>
                <c:pt idx="1">
                  <c:v>6714.4377609399999</c:v>
                </c:pt>
                <c:pt idx="2">
                  <c:v>6288.4848515900003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5110.3353857799993</c:v>
                </c:pt>
                <c:pt idx="1">
                  <c:v>5316.8682420200003</c:v>
                </c:pt>
                <c:pt idx="2">
                  <c:v>5413.295278300001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176.82127026999999</c:v>
                </c:pt>
                <c:pt idx="1">
                  <c:v>183.86966445000002</c:v>
                </c:pt>
                <c:pt idx="2">
                  <c:v>373.30415444000005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Book Antiqua"/>
                <a:cs typeface="Times New Roman" panose="02020603050405020304" pitchFamily="18" charset="0"/>
              </a:defRPr>
            </a:pPr>
            <a:endParaRPr lang="es-DO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s-DO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D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-2.9401873426049094E-2"/>
                  <c:y val="6.9905522030380253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1.8491374619476524E-2"/>
                  <c:y val="7.5827640299017118E-4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9295794624108"/>
                      <c:h val="9.7231882354744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D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D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2"/>
                <c:pt idx="0">
                  <c:v>Agrícola</c:v>
                </c:pt>
                <c:pt idx="1">
                  <c:v>Pecuario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137.91481827000001</c:v>
                </c:pt>
                <c:pt idx="1">
                  <c:v>38.906452000000002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D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2967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3/10/2024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2184" y="4620724"/>
            <a:ext cx="5850835" cy="3780742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2967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727198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Julio – </a:t>
            </a: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Septiembre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61625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Financiamiento a Tasa 0%</a:t>
            </a:r>
          </a:p>
          <a:p>
            <a:r>
              <a:rPr lang="es-ES" altLang="es-DO" dirty="0"/>
              <a:t>Julio - Septiembre 2024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68" y="1805429"/>
            <a:ext cx="1152880" cy="24237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  <a:endParaRPr lang="es-DO" altLang="es-DO" sz="9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701962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613"/>
            <a:ext cx="914399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Julio - Septiembre 2024</a:t>
            </a:r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583758018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– Septiembre 2024</a:t>
            </a: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64574525"/>
              </p:ext>
            </p:extLst>
          </p:nvPr>
        </p:nvGraphicFramePr>
        <p:xfrm>
          <a:off x="0" y="1670825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068740939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2023-2024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61348260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12727974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150157131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2023-2024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304727351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10771</TotalTime>
  <Words>271</Words>
  <Application>Microsoft Office PowerPoint</Application>
  <PresentationFormat>Presentación en pantalla 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Tema de Office</vt:lpstr>
      <vt:lpstr>Gráficos  Estadísticas Crediticias  Trimestre Julio – Septiembre 2024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Antonella Medina Castillo</cp:lastModifiedBy>
  <cp:revision>740</cp:revision>
  <cp:lastPrinted>2024-10-03T15:45:26Z</cp:lastPrinted>
  <dcterms:created xsi:type="dcterms:W3CDTF">2013-05-14T14:33:38Z</dcterms:created>
  <dcterms:modified xsi:type="dcterms:W3CDTF">2024-10-03T15:49:04Z</dcterms:modified>
</cp:coreProperties>
</file>