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7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306" r:id="rId10"/>
    <p:sldId id="270" r:id="rId11"/>
    <p:sldId id="269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3300"/>
    <a:srgbClr val="CB05A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6" autoAdjust="0"/>
    <p:restoredTop sz="94550" autoAdjust="0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0"/>
      <c:rotY val="0"/>
      <c:rAngAx val="0"/>
    </c:view3D>
    <c:floor>
      <c:thickness val="0"/>
      <c:spPr>
        <a:solidFill>
          <a:schemeClr val="bg1">
            <a:lumMod val="8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  <c:spPr>
        <a:noFill/>
        <a:scene3d>
          <a:camera prst="orthographicFront"/>
          <a:lightRig rig="threePt" dir="t"/>
        </a:scene3d>
      </c:spPr>
    </c:sideWall>
    <c:backWall>
      <c:thickness val="0"/>
      <c:spPr>
        <a:noFill/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8.8227371895600551E-2"/>
          <c:y val="5.7736051438611276E-2"/>
          <c:w val="0.90826883167478012"/>
          <c:h val="0.86846750023474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FFFF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311150" h="25400"/>
            </a:sp3d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FA-467F-85A9-7B04E01A6BBF}"/>
              </c:ext>
            </c:extLst>
          </c:dPt>
          <c:dLbls>
            <c:dLbl>
              <c:idx val="0"/>
              <c:layout>
                <c:manualLayout>
                  <c:x val="-1.2505613288532698E-3"/>
                  <c:y val="-2.76437538686177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FA-467F-85A9-7B04E01A6BB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#,##0.0</c:formatCode>
                <c:ptCount val="12"/>
                <c:pt idx="0">
                  <c:v>530.59145000000001</c:v>
                </c:pt>
                <c:pt idx="1">
                  <c:v>252.29594299999999</c:v>
                </c:pt>
                <c:pt idx="2">
                  <c:v>448.70167500000002</c:v>
                </c:pt>
                <c:pt idx="3">
                  <c:v>539.36230999999998</c:v>
                </c:pt>
                <c:pt idx="4">
                  <c:v>1116.84238</c:v>
                </c:pt>
                <c:pt idx="5">
                  <c:v>596.95919100000003</c:v>
                </c:pt>
                <c:pt idx="6">
                  <c:v>795.81513099999995</c:v>
                </c:pt>
                <c:pt idx="7">
                  <c:v>399.7758</c:v>
                </c:pt>
                <c:pt idx="8">
                  <c:v>236.97</c:v>
                </c:pt>
                <c:pt idx="9">
                  <c:v>302.42380000000003</c:v>
                </c:pt>
                <c:pt idx="10">
                  <c:v>494.59514100000001</c:v>
                </c:pt>
                <c:pt idx="11">
                  <c:v>1035.4337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FA-467F-85A9-7B04E01A6B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9"/>
        <c:shape val="box"/>
        <c:axId val="299128200"/>
        <c:axId val="299127808"/>
        <c:axId val="0"/>
      </c:bar3DChart>
      <c:catAx>
        <c:axId val="299128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 sz="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9127808"/>
        <c:crosses val="autoZero"/>
        <c:auto val="1"/>
        <c:lblAlgn val="ctr"/>
        <c:lblOffset val="100"/>
        <c:noMultiLvlLbl val="0"/>
      </c:catAx>
      <c:valAx>
        <c:axId val="299127808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defRPr>
            </a:pPr>
            <a:endParaRPr lang="es-ES"/>
          </a:p>
        </c:txPr>
        <c:crossAx val="299128200"/>
        <c:crosses val="autoZero"/>
        <c:crossBetween val="between"/>
      </c:valAx>
      <c:spPr>
        <a:noFill/>
        <a:ln>
          <a:noFill/>
        </a:ln>
        <a:effectLst>
          <a:outerShdw blurRad="50800" dist="50800" dir="5400000" algn="ctr" rotWithShape="0">
            <a:srgbClr val="FFFFCC"/>
          </a:outerShdw>
        </a:effectLst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3">
            <a:lumMod val="60000"/>
            <a:lumOff val="40000"/>
          </a:schemeClr>
        </a:solidFill>
      </c:spPr>
    </c:floor>
    <c:sideWall>
      <c:thickness val="0"/>
      <c:spPr>
        <a:solidFill>
          <a:schemeClr val="bg1"/>
        </a:solidFill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8335638651984595"/>
          <c:y val="2.3970787097466941E-2"/>
          <c:w val="0.77451255416064857"/>
          <c:h val="0.8234942654662957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Formalizado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8.5116261028466995E-3"/>
                  <c:y val="-1.33171039430372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tIns="36000" rIns="0"/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61B-4056-9FF0-1BF88AC98561}"/>
                </c:ext>
              </c:extLst>
            </c:dLbl>
            <c:dLbl>
              <c:idx val="1"/>
              <c:layout>
                <c:manualLayout>
                  <c:x val="9.6201432164103248E-3"/>
                  <c:y val="2.6634207886075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1B-4056-9FF0-1BF88AC98561}"/>
                </c:ext>
              </c:extLst>
            </c:dLbl>
            <c:dLbl>
              <c:idx val="2"/>
              <c:layout>
                <c:manualLayout>
                  <c:x val="1.76369292300856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1B-4056-9FF0-1BF88AC98561}"/>
                </c:ext>
              </c:extLst>
            </c:dLbl>
            <c:dLbl>
              <c:idx val="3"/>
              <c:layout>
                <c:manualLayout>
                  <c:x val="3.2067144054701052E-3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1B-4056-9FF0-1BF88AC985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_(* #,##0.0_);_(* \(#,##0.0\);_(* "-"??_);_(@_)</c:formatCode>
                <c:ptCount val="4"/>
                <c:pt idx="0">
                  <c:v>18952.023815279998</c:v>
                </c:pt>
                <c:pt idx="1">
                  <c:v>3988.49444438</c:v>
                </c:pt>
                <c:pt idx="2">
                  <c:v>3912.6540732999997</c:v>
                </c:pt>
                <c:pt idx="3">
                  <c:v>496.76624579000008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1B-4056-9FF0-1BF88AC9856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7.1408650905034369E-3"/>
                  <c:y val="-1.0653683154429751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1B-4056-9FF0-1BF88AC98561}"/>
                </c:ext>
              </c:extLst>
            </c:dLbl>
            <c:dLbl>
              <c:idx val="1"/>
              <c:layout>
                <c:manualLayout>
                  <c:x val="8.0167860136755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1B-4056-9FF0-1BF88AC98561}"/>
                </c:ext>
              </c:extLst>
            </c:dLbl>
            <c:dLbl>
              <c:idx val="2"/>
              <c:layout>
                <c:manualLayout>
                  <c:x val="1.0154543013739161E-2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1B-4056-9FF0-1BF88AC98561}"/>
                </c:ext>
              </c:extLst>
            </c:dLbl>
            <c:dLbl>
              <c:idx val="3"/>
              <c:layout>
                <c:manualLayout>
                  <c:x val="1.0175258304632711E-2"/>
                  <c:y val="-1.0653683154429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1B-4056-9FF0-1BF88AC9856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Hoja1!$C$2:$C$5</c:f>
              <c:numCache>
                <c:formatCode>_(* #,##0.0_);_(* \(#,##0.0\);_(* "-"??_);_(@_)</c:formatCode>
                <c:ptCount val="4"/>
                <c:pt idx="0">
                  <c:v>19894.68635073</c:v>
                </c:pt>
                <c:pt idx="1">
                  <c:v>5510.8893429999998</c:v>
                </c:pt>
                <c:pt idx="2">
                  <c:v>5509.9898379599999</c:v>
                </c:pt>
                <c:pt idx="3">
                  <c:v>245.75950097999996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1B-4056-9FF0-1BF88AC985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5"/>
        <c:shape val="cylinder"/>
        <c:axId val="294376528"/>
        <c:axId val="294377312"/>
        <c:axId val="0"/>
      </c:bar3DChart>
      <c:catAx>
        <c:axId val="294376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7312"/>
        <c:crosses val="autoZero"/>
        <c:auto val="1"/>
        <c:lblAlgn val="ctr"/>
        <c:lblOffset val="100"/>
        <c:noMultiLvlLbl val="0"/>
      </c:catAx>
      <c:valAx>
        <c:axId val="294377312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65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07593600711032"/>
          <c:y val="0.93486069680121064"/>
          <c:w val="0.50058415226590958"/>
          <c:h val="6.0606664340194114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2340443834180242"/>
          <c:y val="3.7771590653425412E-2"/>
          <c:w val="0.87659559565845346"/>
          <c:h val="0.829286554599879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 w="79375">
              <a:noFill/>
            </a:ln>
          </c:spPr>
          <c:invertIfNegative val="0"/>
          <c:dLbls>
            <c:dLbl>
              <c:idx val="0"/>
              <c:layout>
                <c:manualLayout>
                  <c:x val="-4.6009380600223445E-3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D6-439D-8953-EBCDDFEBC48F}"/>
                </c:ext>
              </c:extLst>
            </c:dLbl>
            <c:dLbl>
              <c:idx val="1"/>
              <c:layout>
                <c:manualLayout>
                  <c:x val="1.0735522140052071E-2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6-439D-8953-EBCDDFEBC48F}"/>
                </c:ext>
              </c:extLst>
            </c:dLbl>
            <c:dLbl>
              <c:idx val="2"/>
              <c:layout>
                <c:manualLayout>
                  <c:x val="0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D6-439D-8953-EBCDDFEBC48F}"/>
                </c:ext>
              </c:extLst>
            </c:dLbl>
            <c:dLbl>
              <c:idx val="3"/>
              <c:layout>
                <c:manualLayout>
                  <c:x val="-1.073552214005218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D6-439D-8953-EBCDDFEBC48F}"/>
                </c:ext>
              </c:extLst>
            </c:dLbl>
            <c:dLbl>
              <c:idx val="4"/>
              <c:layout>
                <c:manualLayout>
                  <c:x val="1.2269168160059509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D6-439D-8953-EBCDDFEBC48F}"/>
                </c:ext>
              </c:extLst>
            </c:dLbl>
            <c:dLbl>
              <c:idx val="5"/>
              <c:layout>
                <c:manualLayout>
                  <c:x val="9.9686991300483516E-3"/>
                  <c:y val="-4.91968326536810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493259203083715E-2"/>
                      <c:h val="4.34162048168735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0" tIns="36000" rIns="0" bIns="19050" anchor="ctr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_(* #,##0.0_);_(* \(#,##0.0\);_(* "-"?_);_(@_)</c:formatCode>
                <c:ptCount val="6"/>
                <c:pt idx="0">
                  <c:v>6245.4053539699989</c:v>
                </c:pt>
                <c:pt idx="1">
                  <c:v>4870.4466522899993</c:v>
                </c:pt>
                <c:pt idx="2">
                  <c:v>6141.6962980200005</c:v>
                </c:pt>
                <c:pt idx="3">
                  <c:v>8207.8574334699988</c:v>
                </c:pt>
                <c:pt idx="4">
                  <c:v>4118.0850228199997</c:v>
                </c:pt>
                <c:pt idx="5">
                  <c:v>4134.8557737700003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D6-439D-8953-EBCDDFEBC48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8000"/>
            </a:solidFill>
            <a:ln w="82550">
              <a:noFill/>
            </a:ln>
          </c:spPr>
          <c:invertIfNegative val="0"/>
          <c:dLbls>
            <c:dLbl>
              <c:idx val="0"/>
              <c:layout>
                <c:manualLayout>
                  <c:x val="2.04734498099245E-2"/>
                  <c:y val="-1.77575386398509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rIns="0"/>
                <a:lstStyle/>
                <a:p>
                  <a:pPr>
                    <a:def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F3D6-439D-8953-EBCDDFEBC48F}"/>
                </c:ext>
              </c:extLst>
            </c:dLbl>
            <c:dLbl>
              <c:idx val="1"/>
              <c:layout>
                <c:manualLayout>
                  <c:x val="1.669138211696285E-2"/>
                  <c:y val="-1.861267256176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54698753278625E-2"/>
                      <c:h val="2.51027807056995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3D6-439D-8953-EBCDDFEBC48F}"/>
                </c:ext>
              </c:extLst>
            </c:dLbl>
            <c:dLbl>
              <c:idx val="2"/>
              <c:layout>
                <c:manualLayout>
                  <c:x val="2.2081483699878758E-2"/>
                  <c:y val="-1.7968465217645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D6-439D-8953-EBCDDFEBC48F}"/>
                </c:ext>
              </c:extLst>
            </c:dLbl>
            <c:dLbl>
              <c:idx val="3"/>
              <c:layout>
                <c:manualLayout>
                  <c:x val="2.358542287571912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D6-439D-8953-EBCDDFEBC48F}"/>
                </c:ext>
              </c:extLst>
            </c:dLbl>
            <c:dLbl>
              <c:idx val="4"/>
              <c:layout>
                <c:manualLayout>
                  <c:x val="1.9267303632929562E-2"/>
                  <c:y val="-1.1713494691196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D6-439D-8953-EBCDDFEBC48F}"/>
                </c:ext>
              </c:extLst>
            </c:dLbl>
            <c:dLbl>
              <c:idx val="5"/>
              <c:layout>
                <c:manualLayout>
                  <c:x val="2.6012447892262952E-2"/>
                  <c:y val="-1.534476326832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D6-439D-8953-EBCDDFEBC48F}"/>
                </c:ext>
              </c:extLst>
            </c:dLbl>
            <c:dLbl>
              <c:idx val="6"/>
              <c:layout>
                <c:manualLayout>
                  <c:x val="1.4130434782608696E-2"/>
                  <c:y val="-1.208847527394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D6-439D-8953-EBCDDFEBC48F}"/>
                </c:ext>
              </c:extLst>
            </c:dLbl>
            <c:dLbl>
              <c:idx val="7"/>
              <c:layout>
                <c:manualLayout>
                  <c:x val="3.874315897267442E-2"/>
                  <c:y val="2.0053423111742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20331074325076E-2"/>
                      <c:h val="8.1679138257432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3D6-439D-8953-EBCDDFEBC48F}"/>
                </c:ext>
              </c:extLst>
            </c:dLbl>
            <c:dLbl>
              <c:idx val="8"/>
              <c:layout>
                <c:manualLayout>
                  <c:x val="1.3802814180066949E-2"/>
                  <c:y val="-7.3795248980521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D6-439D-8953-EBCDDFEBC48F}"/>
                </c:ext>
              </c:extLst>
            </c:dLbl>
            <c:dLbl>
              <c:idx val="9"/>
              <c:layout>
                <c:manualLayout>
                  <c:x val="-4.493244711940219E-2"/>
                  <c:y val="1.267399505784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D6-439D-8953-EBCDDFEBC48F}"/>
                </c:ext>
              </c:extLst>
            </c:dLbl>
            <c:dLbl>
              <c:idx val="10"/>
              <c:layout>
                <c:manualLayout>
                  <c:x val="1.0735522140052071E-2"/>
                  <c:y val="-2.2138574694156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_(* #,##0.0_);_(* \(#,##0.0\);_(* "-"?_);_(@_)</c:formatCode>
                <c:ptCount val="6"/>
                <c:pt idx="0">
                  <c:v>5239.7130304900002</c:v>
                </c:pt>
                <c:pt idx="1">
                  <c:v>3286.5538714800005</c:v>
                </c:pt>
                <c:pt idx="2">
                  <c:v>4163.7508770600007</c:v>
                </c:pt>
                <c:pt idx="3">
                  <c:v>7307.9877154300002</c:v>
                </c:pt>
                <c:pt idx="4">
                  <c:v>3426.8160721000004</c:v>
                </c:pt>
                <c:pt idx="5">
                  <c:v>3925.11701219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3D6-439D-8953-EBCDDFEBC4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8"/>
        <c:gapDepth val="198"/>
        <c:shape val="box"/>
        <c:axId val="294375744"/>
        <c:axId val="294365160"/>
        <c:axId val="0"/>
      </c:bar3DChart>
      <c:catAx>
        <c:axId val="2943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5160"/>
        <c:crosses val="autoZero"/>
        <c:auto val="1"/>
        <c:lblAlgn val="ctr"/>
        <c:lblOffset val="100"/>
        <c:noMultiLvlLbl val="0"/>
      </c:catAx>
      <c:valAx>
        <c:axId val="29436516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57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0.1090056833962893"/>
          <c:w val="0.83972614153982894"/>
          <c:h val="0.8062500000000000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E0D-4308-8420-87827EEB3CE7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E0D-4308-8420-87827EEB3CE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0D-4308-8420-87827EEB3CE7}"/>
              </c:ext>
            </c:extLst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E0D-4308-8420-87827EEB3CE7}"/>
              </c:ext>
            </c:extLst>
          </c:dPt>
          <c:dLbls>
            <c:dLbl>
              <c:idx val="0"/>
              <c:layout>
                <c:manualLayout>
                  <c:x val="-1.1328850365832368E-2"/>
                  <c:y val="2.09818266720364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0D-4308-8420-87827EEB3CE7}"/>
                </c:ext>
              </c:extLst>
            </c:dLbl>
            <c:dLbl>
              <c:idx val="1"/>
              <c:layout>
                <c:manualLayout>
                  <c:x val="-2.1923069153932393E-3"/>
                  <c:y val="1.38941929133858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0D-4308-8420-87827EEB3CE7}"/>
                </c:ext>
              </c:extLst>
            </c:dLbl>
            <c:dLbl>
              <c:idx val="2"/>
              <c:layout>
                <c:manualLayout>
                  <c:x val="5.606346318663006E-2"/>
                  <c:y val="-7.032855724363959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0D-4308-8420-87827EEB3CE7}"/>
                </c:ext>
              </c:extLst>
            </c:dLbl>
            <c:dLbl>
              <c:idx val="3"/>
              <c:layout>
                <c:manualLayout>
                  <c:x val="2.7258875997904996E-3"/>
                  <c:y val="-2.422039912231974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0D-4308-8420-87827EEB3CE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Agrícola</c:v>
                </c:pt>
                <c:pt idx="1">
                  <c:v>Pecuario</c:v>
                </c:pt>
                <c:pt idx="2">
                  <c:v>Microempresa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#,##0.00</c:formatCode>
                <c:ptCount val="4"/>
                <c:pt idx="0">
                  <c:v>18952023815.279999</c:v>
                </c:pt>
                <c:pt idx="1">
                  <c:v>3988494444.3800001</c:v>
                </c:pt>
                <c:pt idx="2">
                  <c:v>3912654073.2999997</c:v>
                </c:pt>
                <c:pt idx="3">
                  <c:v>496766245.79000008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0D-4308-8420-87827EEB3CE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</c:spPr>
    </c:plotArea>
    <c:plotVisOnly val="1"/>
    <c:dispBlanksAs val="zero"/>
    <c:showDLblsOverMax val="0"/>
  </c:chart>
  <c:spPr>
    <a:noFill/>
  </c:spPr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</c:view3D>
    <c:floor>
      <c:thickness val="0"/>
      <c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385482143166579E-2"/>
          <c:y val="6.8673674043486468E-2"/>
          <c:w val="0.92299640610727274"/>
          <c:h val="0.81193152305663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Desembolsado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2133235027571698E-3"/>
                  <c:y val="4.1462380905657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94-441D-9E5F-1748CC133EE1}"/>
                </c:ext>
              </c:extLst>
            </c:dLbl>
            <c:dLbl>
              <c:idx val="1"/>
              <c:layout>
                <c:manualLayout>
                  <c:x val="5.3364156285677655E-4"/>
                  <c:y val="-5.278133778134283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94-441D-9E5F-1748CC133EE1}"/>
                </c:ext>
              </c:extLst>
            </c:dLbl>
            <c:dLbl>
              <c:idx val="2"/>
              <c:layout>
                <c:manualLayout>
                  <c:x val="-8.686619664224383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94-441D-9E5F-1748CC133EE1}"/>
                </c:ext>
              </c:extLst>
            </c:dLbl>
            <c:dLbl>
              <c:idx val="3"/>
              <c:layout>
                <c:manualLayout>
                  <c:x val="-3.7846258943032575E-3"/>
                  <c:y val="5.3194288319898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94-441D-9E5F-1748CC133EE1}"/>
                </c:ext>
              </c:extLst>
            </c:dLbl>
            <c:dLbl>
              <c:idx val="4"/>
              <c:layout>
                <c:manualLayout>
                  <c:x val="-5.4097274176629784E-3"/>
                  <c:y val="5.8823022512919966E-3"/>
                </c:manualLayout>
              </c:layout>
              <c:tx>
                <c:rich>
                  <a:bodyPr lIns="38100" tIns="19050" rIns="38100" bIns="19050">
                    <a:spAutoFit/>
                  </a:bodyPr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F38B931F-BBC3-4DFD-924B-184833485F36}" type="VALUE">
                      <a: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[VALOR]</a:t>
                    </a:fld>
                    <a:endParaRPr lang="es-DO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894-441D-9E5F-1748CC133EE1}"/>
                </c:ext>
              </c:extLst>
            </c:dLbl>
            <c:dLbl>
              <c:idx val="5"/>
              <c:layout>
                <c:manualLayout>
                  <c:x val="-8.6455535441595822E-3"/>
                  <c:y val="5.511540384401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94-441D-9E5F-1748CC133EE1}"/>
                </c:ext>
              </c:extLst>
            </c:dLbl>
            <c:dLbl>
              <c:idx val="6"/>
              <c:layout>
                <c:manualLayout>
                  <c:x val="3.1478256228610842E-2"/>
                  <c:y val="-3.665391345406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94-441D-9E5F-1748CC133EE1}"/>
                </c:ext>
              </c:extLst>
            </c:dLbl>
            <c:dLbl>
              <c:idx val="7"/>
              <c:layout>
                <c:manualLayout>
                  <c:x val="-6.0677508819101646E-2"/>
                  <c:y val="5.93767286126893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1,214.23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84439649417141"/>
                      <c:h val="7.318472863909124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2894-441D-9E5F-1748CC133EE1}"/>
                </c:ext>
              </c:extLst>
            </c:dLbl>
            <c:dLbl>
              <c:idx val="9"/>
              <c:layout>
                <c:manualLayout>
                  <c:x val="-1.4562602116584514E-2"/>
                  <c:y val="-8.5377316294294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94-441D-9E5F-1748CC133E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#,##0.0</c:formatCode>
                <c:ptCount val="6"/>
                <c:pt idx="0">
                  <c:v>5239.8070889699993</c:v>
                </c:pt>
                <c:pt idx="1">
                  <c:v>3214.3684716399998</c:v>
                </c:pt>
                <c:pt idx="2">
                  <c:v>4149.1071531799998</c:v>
                </c:pt>
                <c:pt idx="3">
                  <c:v>7211.4873218900011</c:v>
                </c:pt>
                <c:pt idx="4">
                  <c:v>3435.8323671999997</c:v>
                </c:pt>
                <c:pt idx="5">
                  <c:v>3883.1711310999995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94-441D-9E5F-1748CC133EE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Cobrado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3305838440624856E-2"/>
                  <c:y val="1.5283322897774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94-441D-9E5F-1748CC133EE1}"/>
                </c:ext>
              </c:extLst>
            </c:dLbl>
            <c:dLbl>
              <c:idx val="1"/>
              <c:layout>
                <c:manualLayout>
                  <c:x val="1.9131414834953842E-2"/>
                  <c:y val="1.8269646077763966E-2"/>
                </c:manualLayout>
              </c:layout>
              <c:numFmt formatCode="#,##0.0" sourceLinked="0"/>
              <c:spPr/>
              <c:txPr>
                <a:bodyPr lIns="38100" tIns="19050" rIns="38100" bIns="19050">
                  <a:noAutofit/>
                </a:bodyPr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5699839741128E-2"/>
                      <c:h val="5.205263567828266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894-441D-9E5F-1748CC133EE1}"/>
                </c:ext>
              </c:extLst>
            </c:dLbl>
            <c:dLbl>
              <c:idx val="2"/>
              <c:layout>
                <c:manualLayout>
                  <c:x val="9.9178737282972114E-3"/>
                  <c:y val="-4.1462380905658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894-441D-9E5F-1748CC133EE1}"/>
                </c:ext>
              </c:extLst>
            </c:dLbl>
            <c:dLbl>
              <c:idx val="3"/>
              <c:layout>
                <c:manualLayout>
                  <c:x val="7.0770393702009899E-3"/>
                  <c:y val="9.6236686989391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94-441D-9E5F-1748CC133EE1}"/>
                </c:ext>
              </c:extLst>
            </c:dLbl>
            <c:dLbl>
              <c:idx val="4"/>
              <c:layout>
                <c:manualLayout>
                  <c:x val="9.26761509134434E-3"/>
                  <c:y val="4.4648513051604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894-441D-9E5F-1748CC133EE1}"/>
                </c:ext>
              </c:extLst>
            </c:dLbl>
            <c:dLbl>
              <c:idx val="5"/>
              <c:layout>
                <c:manualLayout>
                  <c:x val="9.9180017305910122E-3"/>
                  <c:y val="9.0474779158958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894-441D-9E5F-1748CC133EE1}"/>
                </c:ext>
              </c:extLst>
            </c:dLbl>
            <c:dLbl>
              <c:idx val="6"/>
              <c:layout>
                <c:manualLayout>
                  <c:x val="2.2916571361352129E-2"/>
                  <c:y val="1.653462115320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894-441D-9E5F-1748CC133EE1}"/>
                </c:ext>
              </c:extLst>
            </c:dLbl>
            <c:dLbl>
              <c:idx val="7"/>
              <c:layout>
                <c:manualLayout>
                  <c:x val="3.3741408956598995E-2"/>
                  <c:y val="4.2298012323443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894-441D-9E5F-1748CC133EE1}"/>
                </c:ext>
              </c:extLst>
            </c:dLbl>
            <c:dLbl>
              <c:idx val="9"/>
              <c:layout>
                <c:manualLayout>
                  <c:x val="3.9769546303134076E-2"/>
                  <c:y val="5.5115403844017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894-441D-9E5F-1748CC133EE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#,##0.0</c:formatCode>
                <c:ptCount val="6"/>
                <c:pt idx="0">
                  <c:v>5132.5387576500007</c:v>
                </c:pt>
                <c:pt idx="1">
                  <c:v>2886.73356513</c:v>
                </c:pt>
                <c:pt idx="2">
                  <c:v>4370.9226006300005</c:v>
                </c:pt>
                <c:pt idx="3">
                  <c:v>6804.2823027300019</c:v>
                </c:pt>
                <c:pt idx="4">
                  <c:v>3226.4453798499994</c:v>
                </c:pt>
                <c:pt idx="5">
                  <c:v>3786.7996752200002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894-441D-9E5F-1748CC133E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5"/>
        <c:gapDepth val="196"/>
        <c:shape val="cylinder"/>
        <c:axId val="294369864"/>
        <c:axId val="294373784"/>
        <c:axId val="0"/>
      </c:bar3DChart>
      <c:catAx>
        <c:axId val="294369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 sz="105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784"/>
        <c:crosses val="autoZero"/>
        <c:auto val="1"/>
        <c:lblAlgn val="ctr"/>
        <c:lblOffset val="100"/>
        <c:noMultiLvlLbl val="0"/>
      </c:catAx>
      <c:valAx>
        <c:axId val="294373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864"/>
        <c:crosses val="autoZero"/>
        <c:crossBetween val="between"/>
      </c:valAx>
      <c:spPr>
        <a:ln cmpd="dbl"/>
        <a:scene3d>
          <a:camera prst="orthographicFront"/>
          <a:lightRig rig="threePt" dir="t"/>
        </a:scene3d>
        <a:sp3d>
          <a:bevelB h="6350"/>
        </a:sp3d>
      </c:spPr>
    </c:plotArea>
    <c:legend>
      <c:legendPos val="b"/>
      <c:layout>
        <c:manualLayout>
          <c:xMode val="edge"/>
          <c:yMode val="edge"/>
          <c:x val="0.32125469749028907"/>
          <c:y val="0.94509600658726911"/>
          <c:w val="0.38911131333992144"/>
          <c:h val="5.3174430271636493E-2"/>
        </c:manualLayout>
      </c:layout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68E-2"/>
                  <c:y val="-5.40841122450544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38100" tIns="19050" rIns="38100" bIns="19050">
                  <a:noAutofit/>
                </a:bodyPr>
                <a:lstStyle/>
                <a:p>
                  <a:pPr>
                    <a:defRPr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00105263276022"/>
                      <c:h val="5.31386863178981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A9A-41AA-8605-314DC22B2108}"/>
                </c:ext>
              </c:extLst>
            </c:dLbl>
            <c:dLbl>
              <c:idx val="1"/>
              <c:layout>
                <c:manualLayout>
                  <c:x val="-1.2470556021272609E-2"/>
                  <c:y val="-3.245110614833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9A-41AA-8605-314DC22B2108}"/>
                </c:ext>
              </c:extLst>
            </c:dLbl>
            <c:dLbl>
              <c:idx val="2"/>
              <c:layout>
                <c:manualLayout>
                  <c:x val="1.06890480182335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9A-41AA-8605-314DC22B2108}"/>
                </c:ext>
              </c:extLst>
            </c:dLbl>
            <c:dLbl>
              <c:idx val="4"/>
              <c:layout>
                <c:manualLayout>
                  <c:x val="5.3445240091167011E-3"/>
                  <c:y val="-9.91550122283048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 formatCode="#,##0.0">
                  <c:v>33718.346534340002</c:v>
                </c:pt>
                <c:pt idx="2" formatCode="#,##0.0">
                  <c:v>33190.617252939999</c:v>
                </c:pt>
                <c:pt idx="4" formatCode="#,##0.0">
                  <c:v>27149.228079150002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A-41AA-8605-314DC22B210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2E-2"/>
                  <c:y val="1.4794638157390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9A-41AA-8605-314DC22B2108}"/>
                </c:ext>
              </c:extLst>
            </c:dLbl>
            <c:dLbl>
              <c:idx val="1"/>
              <c:layout>
                <c:manualLayout>
                  <c:x val="2.3159604039506187E-2"/>
                  <c:y val="-3.5155364994029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9A-41AA-8605-314DC22B2108}"/>
                </c:ext>
              </c:extLst>
            </c:dLbl>
            <c:dLbl>
              <c:idx val="2"/>
              <c:layout>
                <c:manualLayout>
                  <c:x val="8.0167860136752481E-3"/>
                  <c:y val="4.7049845239737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53049661148761"/>
                      <c:h val="6.12514628549818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A9A-41AA-8605-314DC22B2108}"/>
                </c:ext>
              </c:extLst>
            </c:dLbl>
            <c:dLbl>
              <c:idx val="4"/>
              <c:layout>
                <c:manualLayout>
                  <c:x val="1.4252064024311553E-2"/>
                  <c:y val="5.40851769138907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 formatCode="#,##0.0">
                  <c:v>27349.93857875</c:v>
                </c:pt>
                <c:pt idx="2" formatCode="#,##0.0">
                  <c:v>27133.773533979998</c:v>
                </c:pt>
                <c:pt idx="4" formatCode="#,##0.0">
                  <c:v>26207.722281360002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9A-41AA-8605-314DC22B21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94373000"/>
        <c:axId val="294369472"/>
        <c:axId val="0"/>
      </c:bar3DChart>
      <c:catAx>
        <c:axId val="29437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9472"/>
        <c:crosses val="autoZero"/>
        <c:auto val="1"/>
        <c:lblAlgn val="ctr"/>
        <c:lblOffset val="100"/>
        <c:noMultiLvlLbl val="0"/>
      </c:catAx>
      <c:valAx>
        <c:axId val="294369472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3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859669352114634"/>
          <c:y val="0.91682998686624528"/>
          <c:w val="0.24062169298809671"/>
          <c:h val="7.5057236596671073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0790327449587532"/>
          <c:y val="3.0625837894374629E-2"/>
          <c:w val="0.86359259745550165"/>
          <c:h val="0.800640334425257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6.794699578834675E-3"/>
                  <c:y val="5.642957769271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09-441A-B434-81EACDD164B1}"/>
                </c:ext>
              </c:extLst>
            </c:dLbl>
            <c:dLbl>
              <c:idx val="1"/>
              <c:layout>
                <c:manualLayout>
                  <c:x val="5.315066002767304E-3"/>
                  <c:y val="-1.2388912453559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09-441A-B434-81EACDD164B1}"/>
                </c:ext>
              </c:extLst>
            </c:dLbl>
            <c:dLbl>
              <c:idx val="2"/>
              <c:layout>
                <c:manualLayout>
                  <c:x val="5.3445240091168321E-3"/>
                  <c:y val="6.833044595144274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09-441A-B434-81EACDD164B1}"/>
                </c:ext>
              </c:extLst>
            </c:dLbl>
            <c:dLbl>
              <c:idx val="4"/>
              <c:layout>
                <c:manualLayout>
                  <c:x val="-3.5630160060779015E-2"/>
                  <c:y val="6.2197953450974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Hoja1!$B$2:$B$4</c:f>
              <c:numCache>
                <c:formatCode>_(* #,##0.0_);_(* \(#,##0.0\);_(* "-"?_);_(@_)</c:formatCode>
                <c:ptCount val="3"/>
                <c:pt idx="0">
                  <c:v>31161.325033000001</c:v>
                </c:pt>
                <c:pt idx="1">
                  <c:v>30538.098532339995</c:v>
                </c:pt>
                <c:pt idx="2">
                  <c:v>26283.168743780003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09-441A-B434-81EACDD164B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Ejecutado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7.1553497422845603E-3"/>
                  <c:y val="-3.1437541415617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09-441A-B434-81EACDD164B1}"/>
                </c:ext>
              </c:extLst>
            </c:dLbl>
            <c:dLbl>
              <c:idx val="1"/>
              <c:layout>
                <c:manualLayout>
                  <c:x val="1.2831065908501749E-2"/>
                  <c:y val="-3.826845667308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09-441A-B434-81EACDD164B1}"/>
                </c:ext>
              </c:extLst>
            </c:dLbl>
            <c:dLbl>
              <c:idx val="2"/>
              <c:layout>
                <c:manualLayout>
                  <c:x val="1.4701088206809793E-2"/>
                  <c:y val="1.58145909031285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09-441A-B434-81EACDD164B1}"/>
                </c:ext>
              </c:extLst>
            </c:dLbl>
            <c:dLbl>
              <c:idx val="4"/>
              <c:layout>
                <c:manualLayout>
                  <c:x val="6.4134288109401985E-2"/>
                  <c:y val="7.5719247679447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Hoja1!$C$2:$C$4</c:f>
              <c:numCache>
                <c:formatCode>_(* #,##0.0_);_(* \(#,##0.0\);_(* "-"?_);_(@_)</c:formatCode>
                <c:ptCount val="3"/>
                <c:pt idx="0">
                  <c:v>27349.938578749996</c:v>
                </c:pt>
                <c:pt idx="1">
                  <c:v>27133.773533979998</c:v>
                </c:pt>
                <c:pt idx="2">
                  <c:v>26207.722281210001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09-441A-B434-81EACDD164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294363200"/>
        <c:axId val="294378096"/>
        <c:axId val="0"/>
      </c:bar3DChart>
      <c:catAx>
        <c:axId val="29436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78096"/>
        <c:crosses val="autoZero"/>
        <c:auto val="1"/>
        <c:lblAlgn val="ctr"/>
        <c:lblOffset val="100"/>
        <c:noMultiLvlLbl val="0"/>
      </c:catAx>
      <c:valAx>
        <c:axId val="294378096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ES"/>
          </a:p>
        </c:txPr>
        <c:crossAx val="294363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83000">
              <a:schemeClr val="accent3">
                <a:lumMod val="20000"/>
                <a:lumOff val="8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  <a:tileRect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p3d/>
      </c:spPr>
    </c:floor>
    <c:sideWall>
      <c:thickness val="0"/>
      <c:spPr>
        <a:noFill/>
        <a:ln w="0">
          <a:solidFill>
            <a:schemeClr val="accent1"/>
          </a:solidFill>
        </a:ln>
      </c:spPr>
    </c:sideWall>
    <c:backWall>
      <c:thickness val="0"/>
      <c:spPr>
        <a:noFill/>
        <a:ln w="0">
          <a:solidFill>
            <a:schemeClr val="accent1"/>
          </a:solidFill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2</c:v>
                </c:pt>
              </c:strCache>
            </c:strRef>
          </c:tx>
          <c:spPr>
            <a:gradFill flip="none" rotWithShape="1">
              <a:gsLst>
                <a:gs pos="51000">
                  <a:srgbClr val="00B0F0"/>
                </a:gs>
                <a:gs pos="98000">
                  <a:srgbClr val="00B0F0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56C3-4EB3-8028-7BC483210A1C}"/>
              </c:ext>
            </c:extLst>
          </c:dPt>
          <c:dPt>
            <c:idx val="1"/>
            <c:invertIfNegative val="0"/>
            <c:bubble3D val="0"/>
            <c:spPr>
              <a:solidFill>
                <a:srgbClr val="008000"/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6C3-4EB3-8028-7BC483210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6C3-4EB3-8028-7BC483210A1C}"/>
              </c:ext>
            </c:extLst>
          </c:dPt>
          <c:dLbls>
            <c:dLbl>
              <c:idx val="0"/>
              <c:layout>
                <c:manualLayout>
                  <c:x val="2.7869727327956926E-2"/>
                  <c:y val="-5.3090537130396229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C3-4EB3-8028-7BC483210A1C}"/>
                </c:ext>
              </c:extLst>
            </c:dLbl>
            <c:dLbl>
              <c:idx val="1"/>
              <c:layout>
                <c:manualLayout>
                  <c:x val="3.0020608240913911E-2"/>
                  <c:y val="-4.6427804661462284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C3-4EB3-8028-7BC483210A1C}"/>
                </c:ext>
              </c:extLst>
            </c:dLbl>
            <c:dLbl>
              <c:idx val="2"/>
              <c:layout>
                <c:manualLayout>
                  <c:x val="2.4028788289344905E-2"/>
                  <c:y val="-4.6708847509275578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C3-4EB3-8028-7BC483210A1C}"/>
                </c:ext>
              </c:extLst>
            </c:dLbl>
            <c:spPr>
              <a:noFill/>
              <a:ln w="2068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0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Formalizado</c:v>
                </c:pt>
                <c:pt idx="1">
                  <c:v>Desembolsado</c:v>
                </c:pt>
                <c:pt idx="2">
                  <c:v>Cobrado</c:v>
                </c:pt>
              </c:strCache>
            </c:strRef>
          </c:cat>
          <c:val>
            <c:numRef>
              <c:f>Hoja1!$B$2:$B$4</c:f>
              <c:numCache>
                <c:formatCode>_(* #,##0.0_);_(* \(#,##0.0\);_(* "-"??_);_(@_)</c:formatCode>
                <c:ptCount val="3"/>
                <c:pt idx="0">
                  <c:v>1298.46218454</c:v>
                </c:pt>
                <c:pt idx="1">
                  <c:v>1342.0259047699999</c:v>
                </c:pt>
                <c:pt idx="2">
                  <c:v>1722.0466886200002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3-56C3-4EB3-8028-7BC483210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shape val="box"/>
        <c:axId val="1766619519"/>
        <c:axId val="1"/>
        <c:axId val="0"/>
      </c:bar3DChart>
      <c:catAx>
        <c:axId val="17666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48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Book Antiqua"/>
                <a:cs typeface="Times New Roman" panose="02020603050405020304" pitchFamily="18" charset="0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348" b="0" i="0" u="none" strike="noStrike" baseline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defRPr>
            </a:pPr>
            <a:endParaRPr lang="es-ES"/>
          </a:p>
        </c:txPr>
        <c:crossAx val="1766619519"/>
        <c:crosses val="autoZero"/>
        <c:crossBetween val="between"/>
      </c:valAx>
      <c:spPr>
        <a:noFill/>
        <a:ln w="2535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85733442780382E-2"/>
          <c:y val="0.13229412300891938"/>
          <c:w val="0.86941470834515866"/>
          <c:h val="0.84618166965440567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chemeClr val="accent3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CF2B-43C9-B3EC-4CC88AF10CA5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2B-43C9-B3EC-4CC88AF10CA5}"/>
              </c:ext>
            </c:extLst>
          </c:dPt>
          <c:dPt>
            <c:idx val="2"/>
            <c:bubble3D val="0"/>
            <c:spPr>
              <a:solidFill>
                <a:srgbClr val="008000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F2B-43C9-B3EC-4CC88AF10CA5}"/>
              </c:ext>
            </c:extLst>
          </c:dPt>
          <c:dLbls>
            <c:dLbl>
              <c:idx val="0"/>
              <c:layout>
                <c:manualLayout>
                  <c:x val="0.13340393979703416"/>
                  <c:y val="-6.4285794580674169E-2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0419572046277327"/>
                      <c:h val="7.29915639195327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F2B-43C9-B3EC-4CC88AF10CA5}"/>
                </c:ext>
              </c:extLst>
            </c:dLbl>
            <c:dLbl>
              <c:idx val="1"/>
              <c:layout>
                <c:manualLayout>
                  <c:x val="1.0408771057495873E-2"/>
                  <c:y val="1.7989545596222928E-2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0088838132727236E-2"/>
                      <c:h val="0.10154445165476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2B-43C9-B3EC-4CC88AF10CA5}"/>
                </c:ext>
              </c:extLst>
            </c:dLbl>
            <c:dLbl>
              <c:idx val="2"/>
              <c:layout>
                <c:manualLayout>
                  <c:x val="-1.8491374619476524E-2"/>
                  <c:y val="7.5827640299017118E-4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7200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349295794624108"/>
                      <c:h val="9.72318823547445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F2B-43C9-B3EC-4CC88AF10CA5}"/>
                </c:ext>
              </c:extLst>
            </c:dLbl>
            <c:dLbl>
              <c:idx val="3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2B-43C9-B3EC-4CC88AF10CA5}"/>
                </c:ext>
              </c:extLst>
            </c:dLbl>
            <c:dLbl>
              <c:idx val="4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E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2B-43C9-B3EC-4CC88AF10CA5}"/>
                </c:ext>
              </c:extLst>
            </c:dLbl>
            <c:spPr>
              <a:noFill/>
              <a:ln w="226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3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E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3"/>
                <c:pt idx="0">
                  <c:v>Agrícola</c:v>
                </c:pt>
                <c:pt idx="1">
                  <c:v>Pecuario</c:v>
                </c:pt>
                <c:pt idx="2">
                  <c:v>Microempresas y Otros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1132.4462043800002</c:v>
                </c:pt>
                <c:pt idx="1">
                  <c:v>163.05598015999999</c:v>
                </c:pt>
                <c:pt idx="2">
                  <c:v>2.96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2B-43C9-B3EC-4CC88AF10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plotVisOnly val="1"/>
    <c:dispBlanksAs val="gap"/>
    <c:showDLblsOverMax val="0"/>
  </c:chart>
  <c:spPr>
    <a:noFill/>
    <a:ln>
      <a:noFill/>
    </a:ln>
    <a:scene3d>
      <a:camera prst="orthographicFront"/>
      <a:lightRig rig="threePt" dir="t"/>
    </a:scene3d>
  </c:spPr>
  <c:txPr>
    <a:bodyPr/>
    <a:lstStyle/>
    <a:p>
      <a:pPr>
        <a:defRPr sz="113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2967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r">
              <a:defRPr sz="1200"/>
            </a:lvl1pPr>
          </a:lstStyle>
          <a:p>
            <a:fld id="{35339FBA-446E-4E1C-9978-0FD14FDC54FF}" type="datetimeFigureOut">
              <a:rPr lang="es-DO" smtClean="0"/>
              <a:t>7/1/2025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7" tIns="47418" rIns="94837" bIns="47418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2184" y="4620724"/>
            <a:ext cx="5850835" cy="3780742"/>
          </a:xfrm>
          <a:prstGeom prst="rect">
            <a:avLst/>
          </a:prstGeom>
        </p:spPr>
        <p:txBody>
          <a:bodyPr vert="horz" lIns="94837" tIns="47418" rIns="94837" bIns="4741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6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2967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r">
              <a:defRPr sz="1200"/>
            </a:lvl1pPr>
          </a:lstStyle>
          <a:p>
            <a:fld id="{DCC3D15B-CFD7-4E5B-AE5B-446C9912EB20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9902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3D15B-CFD7-4E5B-AE5B-446C9912EB20}" type="slidenum">
              <a:rPr lang="es-DO" smtClean="0"/>
              <a:t>6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461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1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4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4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3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4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7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6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0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9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E588-796C-4533-8E60-052E3B42A646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7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43" name="Rectangle 5142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Título 1">
            <a:extLst>
              <a:ext uri="{FF2B5EF4-FFF2-40B4-BE49-F238E27FC236}">
                <a16:creationId xmlns:a16="http://schemas.microsoft.com/office/drawing/2014/main" id="{02F7FB1D-D593-7A5E-26BB-BF7E4E73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2" y="640823"/>
            <a:ext cx="2727198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Gráficos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Estadísticas </a:t>
            </a:r>
            <a:r>
              <a:rPr lang="en-US" altLang="es-DO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Crediticias</a:t>
            </a: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Año 2024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45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00400" y="630936"/>
            <a:ext cx="13716" cy="5590381"/>
          </a:xfrm>
          <a:custGeom>
            <a:avLst/>
            <a:gdLst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754701 h 5590381"/>
              <a:gd name="connsiteX3" fmla="*/ 13716 w 13716"/>
              <a:gd name="connsiteY3" fmla="*/ 1565307 h 5590381"/>
              <a:gd name="connsiteX4" fmla="*/ 13716 w 13716"/>
              <a:gd name="connsiteY4" fmla="*/ 2152297 h 5590381"/>
              <a:gd name="connsiteX5" fmla="*/ 13716 w 13716"/>
              <a:gd name="connsiteY5" fmla="*/ 2906998 h 5590381"/>
              <a:gd name="connsiteX6" fmla="*/ 13716 w 13716"/>
              <a:gd name="connsiteY6" fmla="*/ 3549892 h 5590381"/>
              <a:gd name="connsiteX7" fmla="*/ 13716 w 13716"/>
              <a:gd name="connsiteY7" fmla="*/ 4080978 h 5590381"/>
              <a:gd name="connsiteX8" fmla="*/ 13716 w 13716"/>
              <a:gd name="connsiteY8" fmla="*/ 4835680 h 5590381"/>
              <a:gd name="connsiteX9" fmla="*/ 13716 w 13716"/>
              <a:gd name="connsiteY9" fmla="*/ 5590381 h 5590381"/>
              <a:gd name="connsiteX10" fmla="*/ 0 w 13716"/>
              <a:gd name="connsiteY10" fmla="*/ 5590381 h 5590381"/>
              <a:gd name="connsiteX11" fmla="*/ 0 w 13716"/>
              <a:gd name="connsiteY11" fmla="*/ 4835680 h 5590381"/>
              <a:gd name="connsiteX12" fmla="*/ 0 w 13716"/>
              <a:gd name="connsiteY12" fmla="*/ 4304593 h 5590381"/>
              <a:gd name="connsiteX13" fmla="*/ 0 w 13716"/>
              <a:gd name="connsiteY13" fmla="*/ 3773507 h 5590381"/>
              <a:gd name="connsiteX14" fmla="*/ 0 w 13716"/>
              <a:gd name="connsiteY14" fmla="*/ 3186517 h 5590381"/>
              <a:gd name="connsiteX15" fmla="*/ 0 w 13716"/>
              <a:gd name="connsiteY15" fmla="*/ 2487720 h 5590381"/>
              <a:gd name="connsiteX16" fmla="*/ 0 w 13716"/>
              <a:gd name="connsiteY16" fmla="*/ 1956633 h 5590381"/>
              <a:gd name="connsiteX17" fmla="*/ 0 w 13716"/>
              <a:gd name="connsiteY17" fmla="*/ 1425547 h 5590381"/>
              <a:gd name="connsiteX18" fmla="*/ 0 w 13716"/>
              <a:gd name="connsiteY18" fmla="*/ 614942 h 5590381"/>
              <a:gd name="connsiteX19" fmla="*/ 0 w 13716"/>
              <a:gd name="connsiteY19" fmla="*/ 0 h 5590381"/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698798 h 5590381"/>
              <a:gd name="connsiteX3" fmla="*/ 13716 w 13716"/>
              <a:gd name="connsiteY3" fmla="*/ 1397595 h 5590381"/>
              <a:gd name="connsiteX4" fmla="*/ 13716 w 13716"/>
              <a:gd name="connsiteY4" fmla="*/ 2152297 h 5590381"/>
              <a:gd name="connsiteX5" fmla="*/ 13716 w 13716"/>
              <a:gd name="connsiteY5" fmla="*/ 2739287 h 5590381"/>
              <a:gd name="connsiteX6" fmla="*/ 13716 w 13716"/>
              <a:gd name="connsiteY6" fmla="*/ 3493988 h 5590381"/>
              <a:gd name="connsiteX7" fmla="*/ 13716 w 13716"/>
              <a:gd name="connsiteY7" fmla="*/ 4304593 h 5590381"/>
              <a:gd name="connsiteX8" fmla="*/ 13716 w 13716"/>
              <a:gd name="connsiteY8" fmla="*/ 5590381 h 5590381"/>
              <a:gd name="connsiteX9" fmla="*/ 0 w 13716"/>
              <a:gd name="connsiteY9" fmla="*/ 5590381 h 5590381"/>
              <a:gd name="connsiteX10" fmla="*/ 0 w 13716"/>
              <a:gd name="connsiteY10" fmla="*/ 4835680 h 5590381"/>
              <a:gd name="connsiteX11" fmla="*/ 0 w 13716"/>
              <a:gd name="connsiteY11" fmla="*/ 4136882 h 5590381"/>
              <a:gd name="connsiteX12" fmla="*/ 0 w 13716"/>
              <a:gd name="connsiteY12" fmla="*/ 3549892 h 5590381"/>
              <a:gd name="connsiteX13" fmla="*/ 0 w 13716"/>
              <a:gd name="connsiteY13" fmla="*/ 2851094 h 5590381"/>
              <a:gd name="connsiteX14" fmla="*/ 0 w 13716"/>
              <a:gd name="connsiteY14" fmla="*/ 2264104 h 5590381"/>
              <a:gd name="connsiteX15" fmla="*/ 0 w 13716"/>
              <a:gd name="connsiteY15" fmla="*/ 1733018 h 5590381"/>
              <a:gd name="connsiteX16" fmla="*/ 0 w 13716"/>
              <a:gd name="connsiteY16" fmla="*/ 1090124 h 5590381"/>
              <a:gd name="connsiteX17" fmla="*/ 0 w 13716"/>
              <a:gd name="connsiteY17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716" h="5590381" fill="none" extrusionOk="0">
                <a:moveTo>
                  <a:pt x="0" y="0"/>
                </a:moveTo>
                <a:cubicBezTo>
                  <a:pt x="6858" y="-583"/>
                  <a:pt x="7851" y="431"/>
                  <a:pt x="13716" y="0"/>
                </a:cubicBezTo>
                <a:cubicBezTo>
                  <a:pt x="34933" y="215318"/>
                  <a:pt x="27251" y="565582"/>
                  <a:pt x="13716" y="754701"/>
                </a:cubicBezTo>
                <a:cubicBezTo>
                  <a:pt x="-46127" y="1001571"/>
                  <a:pt x="16502" y="1226848"/>
                  <a:pt x="13716" y="1565307"/>
                </a:cubicBezTo>
                <a:cubicBezTo>
                  <a:pt x="518" y="1889109"/>
                  <a:pt x="-16367" y="2000548"/>
                  <a:pt x="13716" y="2152297"/>
                </a:cubicBezTo>
                <a:cubicBezTo>
                  <a:pt x="-27751" y="2293511"/>
                  <a:pt x="26467" y="2577637"/>
                  <a:pt x="13716" y="2906998"/>
                </a:cubicBezTo>
                <a:cubicBezTo>
                  <a:pt x="10317" y="3210592"/>
                  <a:pt x="23894" y="3347388"/>
                  <a:pt x="13716" y="3549892"/>
                </a:cubicBezTo>
                <a:cubicBezTo>
                  <a:pt x="-2084" y="3774164"/>
                  <a:pt x="29811" y="3846282"/>
                  <a:pt x="13716" y="4080978"/>
                </a:cubicBezTo>
                <a:cubicBezTo>
                  <a:pt x="-34083" y="4316157"/>
                  <a:pt x="-21714" y="4469094"/>
                  <a:pt x="13716" y="4835680"/>
                </a:cubicBezTo>
                <a:cubicBezTo>
                  <a:pt x="54813" y="5147918"/>
                  <a:pt x="-17924" y="5390556"/>
                  <a:pt x="13716" y="5590381"/>
                </a:cubicBezTo>
                <a:cubicBezTo>
                  <a:pt x="8175" y="5590136"/>
                  <a:pt x="6849" y="5590599"/>
                  <a:pt x="0" y="5590381"/>
                </a:cubicBezTo>
                <a:cubicBezTo>
                  <a:pt x="25138" y="5250698"/>
                  <a:pt x="-4619" y="5075445"/>
                  <a:pt x="0" y="4835680"/>
                </a:cubicBezTo>
                <a:cubicBezTo>
                  <a:pt x="36581" y="4590550"/>
                  <a:pt x="3022" y="4474529"/>
                  <a:pt x="0" y="4304593"/>
                </a:cubicBezTo>
                <a:cubicBezTo>
                  <a:pt x="-12701" y="4111845"/>
                  <a:pt x="27688" y="3905584"/>
                  <a:pt x="0" y="3773507"/>
                </a:cubicBezTo>
                <a:cubicBezTo>
                  <a:pt x="-26601" y="3606595"/>
                  <a:pt x="-5508" y="3333425"/>
                  <a:pt x="0" y="3186517"/>
                </a:cubicBezTo>
                <a:cubicBezTo>
                  <a:pt x="27803" y="3020623"/>
                  <a:pt x="39608" y="2648539"/>
                  <a:pt x="0" y="2487720"/>
                </a:cubicBezTo>
                <a:cubicBezTo>
                  <a:pt x="-30668" y="2356394"/>
                  <a:pt x="-10848" y="2125581"/>
                  <a:pt x="0" y="1956633"/>
                </a:cubicBezTo>
                <a:cubicBezTo>
                  <a:pt x="21350" y="1832604"/>
                  <a:pt x="13098" y="1675326"/>
                  <a:pt x="0" y="1425547"/>
                </a:cubicBezTo>
                <a:cubicBezTo>
                  <a:pt x="51943" y="1231575"/>
                  <a:pt x="-49685" y="947153"/>
                  <a:pt x="0" y="614942"/>
                </a:cubicBezTo>
                <a:cubicBezTo>
                  <a:pt x="23685" y="274445"/>
                  <a:pt x="15608" y="143232"/>
                  <a:pt x="0" y="0"/>
                </a:cubicBezTo>
                <a:close/>
              </a:path>
              <a:path w="13716" h="5590381" stroke="0" extrusionOk="0">
                <a:moveTo>
                  <a:pt x="0" y="0"/>
                </a:moveTo>
                <a:cubicBezTo>
                  <a:pt x="4519" y="745"/>
                  <a:pt x="7608" y="27"/>
                  <a:pt x="13716" y="0"/>
                </a:cubicBezTo>
                <a:cubicBezTo>
                  <a:pt x="44022" y="114427"/>
                  <a:pt x="8229" y="453118"/>
                  <a:pt x="13716" y="698798"/>
                </a:cubicBezTo>
                <a:cubicBezTo>
                  <a:pt x="34424" y="963774"/>
                  <a:pt x="36600" y="1212364"/>
                  <a:pt x="13716" y="1397595"/>
                </a:cubicBezTo>
                <a:cubicBezTo>
                  <a:pt x="48283" y="1542354"/>
                  <a:pt x="25375" y="1802464"/>
                  <a:pt x="13716" y="2152297"/>
                </a:cubicBezTo>
                <a:cubicBezTo>
                  <a:pt x="3835" y="2525678"/>
                  <a:pt x="21814" y="2592868"/>
                  <a:pt x="13716" y="2739287"/>
                </a:cubicBezTo>
                <a:cubicBezTo>
                  <a:pt x="1084" y="2874965"/>
                  <a:pt x="-36448" y="3144013"/>
                  <a:pt x="13716" y="3493988"/>
                </a:cubicBezTo>
                <a:cubicBezTo>
                  <a:pt x="-17205" y="3852647"/>
                  <a:pt x="66492" y="4038484"/>
                  <a:pt x="13716" y="4304593"/>
                </a:cubicBezTo>
                <a:cubicBezTo>
                  <a:pt x="-83354" y="4564310"/>
                  <a:pt x="113944" y="5225828"/>
                  <a:pt x="13716" y="5590381"/>
                </a:cubicBezTo>
                <a:cubicBezTo>
                  <a:pt x="9333" y="5590250"/>
                  <a:pt x="5993" y="5589792"/>
                  <a:pt x="0" y="5590381"/>
                </a:cubicBezTo>
                <a:cubicBezTo>
                  <a:pt x="35863" y="5257220"/>
                  <a:pt x="-32757" y="5135372"/>
                  <a:pt x="0" y="4835680"/>
                </a:cubicBezTo>
                <a:cubicBezTo>
                  <a:pt x="7921" y="4562721"/>
                  <a:pt x="-29047" y="4351594"/>
                  <a:pt x="0" y="4136882"/>
                </a:cubicBezTo>
                <a:cubicBezTo>
                  <a:pt x="1393" y="3929098"/>
                  <a:pt x="-4372" y="3755796"/>
                  <a:pt x="0" y="3549892"/>
                </a:cubicBezTo>
                <a:cubicBezTo>
                  <a:pt x="-14123" y="3323552"/>
                  <a:pt x="21701" y="3076195"/>
                  <a:pt x="0" y="2851094"/>
                </a:cubicBezTo>
                <a:cubicBezTo>
                  <a:pt x="-51577" y="2661940"/>
                  <a:pt x="-7702" y="2448681"/>
                  <a:pt x="0" y="2264104"/>
                </a:cubicBezTo>
                <a:cubicBezTo>
                  <a:pt x="-8180" y="2080123"/>
                  <a:pt x="16108" y="1991682"/>
                  <a:pt x="0" y="1733018"/>
                </a:cubicBezTo>
                <a:cubicBezTo>
                  <a:pt x="-21280" y="1472795"/>
                  <a:pt x="8343" y="1385598"/>
                  <a:pt x="0" y="1090124"/>
                </a:cubicBezTo>
                <a:cubicBezTo>
                  <a:pt x="41559" y="815693"/>
                  <a:pt x="-53513" y="485395"/>
                  <a:pt x="0" y="0"/>
                </a:cubicBezTo>
                <a:close/>
              </a:path>
              <a:path w="13716" h="5590381" fill="none" stroke="0" extrusionOk="0">
                <a:moveTo>
                  <a:pt x="0" y="0"/>
                </a:moveTo>
                <a:cubicBezTo>
                  <a:pt x="6692" y="-634"/>
                  <a:pt x="7933" y="727"/>
                  <a:pt x="13716" y="0"/>
                </a:cubicBezTo>
                <a:cubicBezTo>
                  <a:pt x="-11397" y="210553"/>
                  <a:pt x="41795" y="570219"/>
                  <a:pt x="13716" y="754701"/>
                </a:cubicBezTo>
                <a:cubicBezTo>
                  <a:pt x="-16345" y="939055"/>
                  <a:pt x="5480" y="1271330"/>
                  <a:pt x="13716" y="1565307"/>
                </a:cubicBezTo>
                <a:cubicBezTo>
                  <a:pt x="214" y="1888228"/>
                  <a:pt x="-22439" y="2000817"/>
                  <a:pt x="13716" y="2152297"/>
                </a:cubicBezTo>
                <a:cubicBezTo>
                  <a:pt x="36483" y="2302199"/>
                  <a:pt x="43294" y="2645200"/>
                  <a:pt x="13716" y="2906998"/>
                </a:cubicBezTo>
                <a:cubicBezTo>
                  <a:pt x="10400" y="3203875"/>
                  <a:pt x="27719" y="3309255"/>
                  <a:pt x="13716" y="3549892"/>
                </a:cubicBezTo>
                <a:cubicBezTo>
                  <a:pt x="-8323" y="3767364"/>
                  <a:pt x="36239" y="3859248"/>
                  <a:pt x="13716" y="4080978"/>
                </a:cubicBezTo>
                <a:cubicBezTo>
                  <a:pt x="-28362" y="4308528"/>
                  <a:pt x="-17360" y="4464817"/>
                  <a:pt x="13716" y="4835680"/>
                </a:cubicBezTo>
                <a:cubicBezTo>
                  <a:pt x="37186" y="5120324"/>
                  <a:pt x="-5183" y="5409792"/>
                  <a:pt x="13716" y="5590381"/>
                </a:cubicBezTo>
                <a:cubicBezTo>
                  <a:pt x="8151" y="5590111"/>
                  <a:pt x="6756" y="5590651"/>
                  <a:pt x="0" y="5590381"/>
                </a:cubicBezTo>
                <a:cubicBezTo>
                  <a:pt x="366" y="5289836"/>
                  <a:pt x="-51421" y="5037027"/>
                  <a:pt x="0" y="4835680"/>
                </a:cubicBezTo>
                <a:cubicBezTo>
                  <a:pt x="30695" y="4638845"/>
                  <a:pt x="15954" y="4503929"/>
                  <a:pt x="0" y="4304593"/>
                </a:cubicBezTo>
                <a:cubicBezTo>
                  <a:pt x="14622" y="4089881"/>
                  <a:pt x="18900" y="3917008"/>
                  <a:pt x="0" y="3773507"/>
                </a:cubicBezTo>
                <a:cubicBezTo>
                  <a:pt x="-3147" y="3613850"/>
                  <a:pt x="-23547" y="3335869"/>
                  <a:pt x="0" y="3186517"/>
                </a:cubicBezTo>
                <a:cubicBezTo>
                  <a:pt x="5486" y="3055843"/>
                  <a:pt x="41826" y="2645889"/>
                  <a:pt x="0" y="2487720"/>
                </a:cubicBezTo>
                <a:cubicBezTo>
                  <a:pt x="-23992" y="2347034"/>
                  <a:pt x="14189" y="2145771"/>
                  <a:pt x="0" y="1956633"/>
                </a:cubicBezTo>
                <a:cubicBezTo>
                  <a:pt x="14669" y="1780910"/>
                  <a:pt x="-4302" y="1660669"/>
                  <a:pt x="0" y="1425547"/>
                </a:cubicBezTo>
                <a:cubicBezTo>
                  <a:pt x="70611" y="1196115"/>
                  <a:pt x="14725" y="924393"/>
                  <a:pt x="0" y="614942"/>
                </a:cubicBezTo>
                <a:cubicBezTo>
                  <a:pt x="-2330" y="269013"/>
                  <a:pt x="15133" y="1326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custGeom>
                    <a:avLst/>
                    <a:gdLst>
                      <a:gd name="connsiteX0" fmla="*/ 0 w 13716"/>
                      <a:gd name="connsiteY0" fmla="*/ 0 h 5590381"/>
                      <a:gd name="connsiteX1" fmla="*/ 13716 w 13716"/>
                      <a:gd name="connsiteY1" fmla="*/ 0 h 5590381"/>
                      <a:gd name="connsiteX2" fmla="*/ 13716 w 13716"/>
                      <a:gd name="connsiteY2" fmla="*/ 754701 h 5590381"/>
                      <a:gd name="connsiteX3" fmla="*/ 13716 w 13716"/>
                      <a:gd name="connsiteY3" fmla="*/ 1565307 h 5590381"/>
                      <a:gd name="connsiteX4" fmla="*/ 13716 w 13716"/>
                      <a:gd name="connsiteY4" fmla="*/ 2152297 h 5590381"/>
                      <a:gd name="connsiteX5" fmla="*/ 13716 w 13716"/>
                      <a:gd name="connsiteY5" fmla="*/ 2906998 h 5590381"/>
                      <a:gd name="connsiteX6" fmla="*/ 13716 w 13716"/>
                      <a:gd name="connsiteY6" fmla="*/ 3549892 h 5590381"/>
                      <a:gd name="connsiteX7" fmla="*/ 13716 w 13716"/>
                      <a:gd name="connsiteY7" fmla="*/ 4080978 h 5590381"/>
                      <a:gd name="connsiteX8" fmla="*/ 13716 w 13716"/>
                      <a:gd name="connsiteY8" fmla="*/ 4835680 h 5590381"/>
                      <a:gd name="connsiteX9" fmla="*/ 13716 w 13716"/>
                      <a:gd name="connsiteY9" fmla="*/ 5590381 h 5590381"/>
                      <a:gd name="connsiteX10" fmla="*/ 0 w 13716"/>
                      <a:gd name="connsiteY10" fmla="*/ 5590381 h 5590381"/>
                      <a:gd name="connsiteX11" fmla="*/ 0 w 13716"/>
                      <a:gd name="connsiteY11" fmla="*/ 4835680 h 5590381"/>
                      <a:gd name="connsiteX12" fmla="*/ 0 w 13716"/>
                      <a:gd name="connsiteY12" fmla="*/ 4304593 h 5590381"/>
                      <a:gd name="connsiteX13" fmla="*/ 0 w 13716"/>
                      <a:gd name="connsiteY13" fmla="*/ 3773507 h 5590381"/>
                      <a:gd name="connsiteX14" fmla="*/ 0 w 13716"/>
                      <a:gd name="connsiteY14" fmla="*/ 3186517 h 5590381"/>
                      <a:gd name="connsiteX15" fmla="*/ 0 w 13716"/>
                      <a:gd name="connsiteY15" fmla="*/ 2487720 h 5590381"/>
                      <a:gd name="connsiteX16" fmla="*/ 0 w 13716"/>
                      <a:gd name="connsiteY16" fmla="*/ 1956633 h 5590381"/>
                      <a:gd name="connsiteX17" fmla="*/ 0 w 13716"/>
                      <a:gd name="connsiteY17" fmla="*/ 1425547 h 5590381"/>
                      <a:gd name="connsiteX18" fmla="*/ 0 w 13716"/>
                      <a:gd name="connsiteY18" fmla="*/ 614942 h 5590381"/>
                      <a:gd name="connsiteX19" fmla="*/ 0 w 13716"/>
                      <a:gd name="connsiteY19" fmla="*/ 0 h 55903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3716" h="5590381" fill="none" extrusionOk="0">
                        <a:moveTo>
                          <a:pt x="0" y="0"/>
                        </a:moveTo>
                        <a:cubicBezTo>
                          <a:pt x="6519" y="-664"/>
                          <a:pt x="8288" y="665"/>
                          <a:pt x="13716" y="0"/>
                        </a:cubicBezTo>
                        <a:cubicBezTo>
                          <a:pt x="-9798" y="225076"/>
                          <a:pt x="41703" y="562283"/>
                          <a:pt x="13716" y="754701"/>
                        </a:cubicBezTo>
                        <a:cubicBezTo>
                          <a:pt x="-14271" y="947119"/>
                          <a:pt x="25509" y="1239251"/>
                          <a:pt x="13716" y="1565307"/>
                        </a:cubicBezTo>
                        <a:cubicBezTo>
                          <a:pt x="1923" y="1891363"/>
                          <a:pt x="2588" y="1999140"/>
                          <a:pt x="13716" y="2152297"/>
                        </a:cubicBezTo>
                        <a:cubicBezTo>
                          <a:pt x="24845" y="2305454"/>
                          <a:pt x="24133" y="2598333"/>
                          <a:pt x="13716" y="2906998"/>
                        </a:cubicBezTo>
                        <a:cubicBezTo>
                          <a:pt x="3299" y="3215663"/>
                          <a:pt x="30691" y="3327412"/>
                          <a:pt x="13716" y="3549892"/>
                        </a:cubicBezTo>
                        <a:cubicBezTo>
                          <a:pt x="-3259" y="3772372"/>
                          <a:pt x="33989" y="3843836"/>
                          <a:pt x="13716" y="4080978"/>
                        </a:cubicBezTo>
                        <a:cubicBezTo>
                          <a:pt x="-6557" y="4318120"/>
                          <a:pt x="-8378" y="4511166"/>
                          <a:pt x="13716" y="4835680"/>
                        </a:cubicBezTo>
                        <a:cubicBezTo>
                          <a:pt x="35810" y="5160194"/>
                          <a:pt x="-17642" y="5401748"/>
                          <a:pt x="13716" y="5590381"/>
                        </a:cubicBezTo>
                        <a:cubicBezTo>
                          <a:pt x="8599" y="5590092"/>
                          <a:pt x="6708" y="5590668"/>
                          <a:pt x="0" y="5590381"/>
                        </a:cubicBezTo>
                        <a:cubicBezTo>
                          <a:pt x="-6480" y="5250523"/>
                          <a:pt x="-32148" y="5052531"/>
                          <a:pt x="0" y="4835680"/>
                        </a:cubicBezTo>
                        <a:cubicBezTo>
                          <a:pt x="32148" y="4618829"/>
                          <a:pt x="5352" y="4496374"/>
                          <a:pt x="0" y="4304593"/>
                        </a:cubicBezTo>
                        <a:cubicBezTo>
                          <a:pt x="-5352" y="4112812"/>
                          <a:pt x="9645" y="3919423"/>
                          <a:pt x="0" y="3773507"/>
                        </a:cubicBezTo>
                        <a:cubicBezTo>
                          <a:pt x="-9645" y="3627591"/>
                          <a:pt x="-10654" y="3330687"/>
                          <a:pt x="0" y="3186517"/>
                        </a:cubicBezTo>
                        <a:cubicBezTo>
                          <a:pt x="10654" y="3042347"/>
                          <a:pt x="18181" y="2635923"/>
                          <a:pt x="0" y="2487720"/>
                        </a:cubicBezTo>
                        <a:cubicBezTo>
                          <a:pt x="-18181" y="2339517"/>
                          <a:pt x="-7947" y="2113537"/>
                          <a:pt x="0" y="1956633"/>
                        </a:cubicBezTo>
                        <a:cubicBezTo>
                          <a:pt x="7947" y="1799729"/>
                          <a:pt x="-15145" y="1657735"/>
                          <a:pt x="0" y="1425547"/>
                        </a:cubicBezTo>
                        <a:cubicBezTo>
                          <a:pt x="15145" y="1193359"/>
                          <a:pt x="-23832" y="948054"/>
                          <a:pt x="0" y="614942"/>
                        </a:cubicBezTo>
                        <a:cubicBezTo>
                          <a:pt x="23832" y="281831"/>
                          <a:pt x="2816" y="129878"/>
                          <a:pt x="0" y="0"/>
                        </a:cubicBezTo>
                        <a:close/>
                      </a:path>
                      <a:path w="13716" h="5590381" stroke="0" extrusionOk="0">
                        <a:moveTo>
                          <a:pt x="0" y="0"/>
                        </a:moveTo>
                        <a:cubicBezTo>
                          <a:pt x="4626" y="620"/>
                          <a:pt x="7856" y="-428"/>
                          <a:pt x="13716" y="0"/>
                        </a:cubicBezTo>
                        <a:cubicBezTo>
                          <a:pt x="36569" y="165299"/>
                          <a:pt x="-959" y="427555"/>
                          <a:pt x="13716" y="698798"/>
                        </a:cubicBezTo>
                        <a:cubicBezTo>
                          <a:pt x="28391" y="970041"/>
                          <a:pt x="15108" y="1226199"/>
                          <a:pt x="13716" y="1397595"/>
                        </a:cubicBezTo>
                        <a:cubicBezTo>
                          <a:pt x="12324" y="1568991"/>
                          <a:pt x="34226" y="1794517"/>
                          <a:pt x="13716" y="2152297"/>
                        </a:cubicBezTo>
                        <a:cubicBezTo>
                          <a:pt x="-6794" y="2510077"/>
                          <a:pt x="36274" y="2594424"/>
                          <a:pt x="13716" y="2739287"/>
                        </a:cubicBezTo>
                        <a:cubicBezTo>
                          <a:pt x="-8842" y="2884150"/>
                          <a:pt x="22545" y="3129706"/>
                          <a:pt x="13716" y="3493988"/>
                        </a:cubicBezTo>
                        <a:cubicBezTo>
                          <a:pt x="4887" y="3858270"/>
                          <a:pt x="49629" y="4041447"/>
                          <a:pt x="13716" y="4304593"/>
                        </a:cubicBezTo>
                        <a:cubicBezTo>
                          <a:pt x="-22197" y="4567740"/>
                          <a:pt x="45055" y="5149125"/>
                          <a:pt x="13716" y="5590381"/>
                        </a:cubicBezTo>
                        <a:cubicBezTo>
                          <a:pt x="9649" y="5590058"/>
                          <a:pt x="6483" y="5589928"/>
                          <a:pt x="0" y="5590381"/>
                        </a:cubicBezTo>
                        <a:cubicBezTo>
                          <a:pt x="36767" y="5266821"/>
                          <a:pt x="-16223" y="5116146"/>
                          <a:pt x="0" y="4835680"/>
                        </a:cubicBezTo>
                        <a:cubicBezTo>
                          <a:pt x="16223" y="4555214"/>
                          <a:pt x="-16316" y="4356490"/>
                          <a:pt x="0" y="4136882"/>
                        </a:cubicBezTo>
                        <a:cubicBezTo>
                          <a:pt x="16316" y="3917274"/>
                          <a:pt x="8005" y="3773465"/>
                          <a:pt x="0" y="3549892"/>
                        </a:cubicBezTo>
                        <a:cubicBezTo>
                          <a:pt x="-8005" y="3326319"/>
                          <a:pt x="27623" y="3052456"/>
                          <a:pt x="0" y="2851094"/>
                        </a:cubicBezTo>
                        <a:cubicBezTo>
                          <a:pt x="-27623" y="2649732"/>
                          <a:pt x="5614" y="2455815"/>
                          <a:pt x="0" y="2264104"/>
                        </a:cubicBezTo>
                        <a:cubicBezTo>
                          <a:pt x="-5614" y="2072393"/>
                          <a:pt x="22598" y="1990723"/>
                          <a:pt x="0" y="1733018"/>
                        </a:cubicBezTo>
                        <a:cubicBezTo>
                          <a:pt x="-22598" y="1475313"/>
                          <a:pt x="-6965" y="1369123"/>
                          <a:pt x="0" y="1090124"/>
                        </a:cubicBezTo>
                        <a:cubicBezTo>
                          <a:pt x="6965" y="811125"/>
                          <a:pt x="-19273" y="507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Imagen 1">
            <a:extLst>
              <a:ext uri="{FF2B5EF4-FFF2-40B4-BE49-F238E27FC236}">
                <a16:creationId xmlns:a16="http://schemas.microsoft.com/office/drawing/2014/main" id="{D7FC3D35-EEED-A614-4AD7-22FD1502D9D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3490722" y="630936"/>
            <a:ext cx="5166511" cy="391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5D5E56-19D0-985B-3D6F-C06F27DED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05581" y="5429513"/>
            <a:ext cx="5170932" cy="14284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DO" sz="1900" b="1"/>
          </a:p>
          <a:p>
            <a:pPr algn="ctr">
              <a:lnSpc>
                <a:spcPct val="90000"/>
              </a:lnSpc>
            </a:pPr>
            <a:r>
              <a:rPr lang="es-DO" sz="1600" b="1" dirty="0"/>
              <a:t>Dirección Planeación Estratégica</a:t>
            </a:r>
          </a:p>
          <a:p>
            <a:pPr algn="ctr">
              <a:lnSpc>
                <a:spcPct val="90000"/>
              </a:lnSpc>
            </a:pPr>
            <a:r>
              <a:rPr lang="es-DO" sz="1600" b="1" dirty="0"/>
              <a:t>Sección de Estadísticas</a:t>
            </a:r>
            <a:endParaRPr lang="es-DO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6">
            <a:extLst>
              <a:ext uri="{FF2B5EF4-FFF2-40B4-BE49-F238E27FC236}">
                <a16:creationId xmlns:a16="http://schemas.microsoft.com/office/drawing/2014/main" id="{DE708109-5283-1CFC-0309-6C754D09F8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045432"/>
              </p:ext>
            </p:extLst>
          </p:nvPr>
        </p:nvGraphicFramePr>
        <p:xfrm>
          <a:off x="527050" y="1512888"/>
          <a:ext cx="7912100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1" name="CuadroTexto 1">
            <a:extLst>
              <a:ext uri="{FF2B5EF4-FFF2-40B4-BE49-F238E27FC236}">
                <a16:creationId xmlns:a16="http://schemas.microsoft.com/office/drawing/2014/main" id="{CB48DC46-4198-5DBD-1A32-00497AA79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0"/>
            <a:ext cx="9144000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Financiamiento a Tasa 0%</a:t>
            </a:r>
          </a:p>
          <a:p>
            <a:r>
              <a:rPr lang="es-ES" altLang="es-DO" dirty="0"/>
              <a:t>Enero - Diciembre 2024</a:t>
            </a:r>
          </a:p>
        </p:txBody>
      </p:sp>
      <p:sp>
        <p:nvSpPr>
          <p:cNvPr id="6" name="CuadroTexto 9">
            <a:extLst>
              <a:ext uri="{FF2B5EF4-FFF2-40B4-BE49-F238E27FC236}">
                <a16:creationId xmlns:a16="http://schemas.microsoft.com/office/drawing/2014/main" id="{9BD13C88-789D-FA12-1653-58AFBC175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68" y="1805429"/>
            <a:ext cx="1152880" cy="24237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MX" altLang="es-DO" sz="9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  <a:endParaRPr lang="es-DO" altLang="es-DO" sz="97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5C3B77-1455-858A-12D6-D6912748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560638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pic>
        <p:nvPicPr>
          <p:cNvPr id="12294" name="Imagen 6">
            <a:extLst>
              <a:ext uri="{FF2B5EF4-FFF2-40B4-BE49-F238E27FC236}">
                <a16:creationId xmlns:a16="http://schemas.microsoft.com/office/drawing/2014/main" id="{34A9D7F1-0ECB-CF25-0848-0BED755C4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26988"/>
            <a:ext cx="14017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Rectángulo">
            <a:extLst>
              <a:ext uri="{FF2B5EF4-FFF2-40B4-BE49-F238E27FC236}">
                <a16:creationId xmlns:a16="http://schemas.microsoft.com/office/drawing/2014/main" id="{E84A8CE8-8E21-1A95-F9A9-E2EAAA8625FD}"/>
              </a:ext>
            </a:extLst>
          </p:cNvPr>
          <p:cNvSpPr/>
          <p:nvPr/>
        </p:nvSpPr>
        <p:spPr>
          <a:xfrm>
            <a:off x="7236296" y="127358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11">
            <a:extLst>
              <a:ext uri="{FF2B5EF4-FFF2-40B4-BE49-F238E27FC236}">
                <a16:creationId xmlns:a16="http://schemas.microsoft.com/office/drawing/2014/main" id="{800240F5-2B8F-CF2E-8F2A-8CFCD187FB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9444922"/>
              </p:ext>
            </p:extLst>
          </p:nvPr>
        </p:nvGraphicFramePr>
        <p:xfrm>
          <a:off x="1058346" y="1252538"/>
          <a:ext cx="7332662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CuadroTexto 1">
            <a:extLst>
              <a:ext uri="{FF2B5EF4-FFF2-40B4-BE49-F238E27FC236}">
                <a16:creationId xmlns:a16="http://schemas.microsoft.com/office/drawing/2014/main" id="{A6968D18-D2CF-21FA-5FE1-B91A4F5CB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8613"/>
            <a:ext cx="9143999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Préstamos Formalizados según Renglones </a:t>
            </a:r>
          </a:p>
          <a:p>
            <a:r>
              <a:rPr lang="es-ES" altLang="es-DO" dirty="0"/>
              <a:t>Tasa 0%</a:t>
            </a:r>
          </a:p>
          <a:p>
            <a:r>
              <a:rPr lang="es-ES" altLang="es-DO" dirty="0"/>
              <a:t>Enero - Diciembre 2024</a:t>
            </a:r>
          </a:p>
        </p:txBody>
      </p:sp>
      <p:pic>
        <p:nvPicPr>
          <p:cNvPr id="13317" name="Imagen 7">
            <a:extLst>
              <a:ext uri="{FF2B5EF4-FFF2-40B4-BE49-F238E27FC236}">
                <a16:creationId xmlns:a16="http://schemas.microsoft.com/office/drawing/2014/main" id="{C68D4BA4-1881-9BE4-3578-768D494DF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13" y="107950"/>
            <a:ext cx="1508126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0973F41-322E-359B-8A11-7F74DEE2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sp>
        <p:nvSpPr>
          <p:cNvPr id="4" name="5 Rectángulo">
            <a:extLst>
              <a:ext uri="{FF2B5EF4-FFF2-40B4-BE49-F238E27FC236}">
                <a16:creationId xmlns:a16="http://schemas.microsoft.com/office/drawing/2014/main" id="{0936060E-5149-AD1A-116A-F65102AEFA06}"/>
              </a:ext>
            </a:extLst>
          </p:cNvPr>
          <p:cNvSpPr/>
          <p:nvPr/>
        </p:nvSpPr>
        <p:spPr>
          <a:xfrm>
            <a:off x="7092280" y="1541984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083585325"/>
              </p:ext>
            </p:extLst>
          </p:nvPr>
        </p:nvGraphicFramePr>
        <p:xfrm>
          <a:off x="251520" y="162880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2279954" y="696166"/>
            <a:ext cx="5168297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de Arroz por Meses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– Diciembre 2024</a:t>
            </a:r>
            <a:endParaRPr lang="es-ES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28401" y="1838946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1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51520" y="1623502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73" y="380898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64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785995171"/>
              </p:ext>
            </p:extLst>
          </p:nvPr>
        </p:nvGraphicFramePr>
        <p:xfrm>
          <a:off x="0" y="1670825"/>
          <a:ext cx="8892480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2195736" y="548680"/>
            <a:ext cx="5311492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 Programado y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Sub-Sectores 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- Diciembre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33172" y="1694252"/>
            <a:ext cx="12773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(Sub-Sectores)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388454" y="1556792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2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9330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>
            <a:extLst>
              <a:ext uri="{FF2B5EF4-FFF2-40B4-BE49-F238E27FC236}">
                <a16:creationId xmlns:a16="http://schemas.microsoft.com/office/drawing/2014/main" id="{13E2EBF5-E672-6518-EED1-A77A185FA186}"/>
              </a:ext>
            </a:extLst>
          </p:cNvPr>
          <p:cNvSpPr/>
          <p:nvPr/>
        </p:nvSpPr>
        <p:spPr>
          <a:xfrm>
            <a:off x="611560" y="5733256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</p:spTree>
    <p:extLst>
      <p:ext uri="{BB962C8B-B14F-4D97-AF65-F5344CB8AC3E}">
        <p14:creationId xmlns:p14="http://schemas.microsoft.com/office/powerpoint/2010/main" val="47706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596234991"/>
              </p:ext>
            </p:extLst>
          </p:nvPr>
        </p:nvGraphicFramePr>
        <p:xfrm>
          <a:off x="323528" y="1450195"/>
          <a:ext cx="8280920" cy="516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655069" y="1573037"/>
            <a:ext cx="100540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67744" y="692696"/>
            <a:ext cx="5194607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por Regionales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- Diciembre 2023-2024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572167" y="1449927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3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9936"/>
            <a:ext cx="1746418" cy="75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6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988818431"/>
              </p:ext>
            </p:extLst>
          </p:nvPr>
        </p:nvGraphicFramePr>
        <p:xfrm>
          <a:off x="611560" y="1916832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763688" y="739665"/>
            <a:ext cx="5760640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Participación Porcentual del Monto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 Sub-Sectores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- Diciembre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No.4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503921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22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027052529"/>
              </p:ext>
            </p:extLst>
          </p:nvPr>
        </p:nvGraphicFramePr>
        <p:xfrm>
          <a:off x="760310" y="1683883"/>
          <a:ext cx="7812360" cy="494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Rectángulo"/>
          <p:cNvSpPr/>
          <p:nvPr/>
        </p:nvSpPr>
        <p:spPr>
          <a:xfrm>
            <a:off x="1399500" y="654468"/>
            <a:ext cx="716428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Desembolsado y Cobrado por Regionales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- Diciembre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55870" y="1601053"/>
            <a:ext cx="12218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821320" cy="78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5 Rectángulo">
            <a:extLst>
              <a:ext uri="{FF2B5EF4-FFF2-40B4-BE49-F238E27FC236}">
                <a16:creationId xmlns:a16="http://schemas.microsoft.com/office/drawing/2014/main" id="{61465C13-5071-635A-8F53-70443FBEB052}"/>
              </a:ext>
            </a:extLst>
          </p:cNvPr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No.5</a:t>
            </a:r>
          </a:p>
        </p:txBody>
      </p:sp>
    </p:spTree>
    <p:extLst>
      <p:ext uri="{BB962C8B-B14F-4D97-AF65-F5344CB8AC3E}">
        <p14:creationId xmlns:p14="http://schemas.microsoft.com/office/powerpoint/2010/main" val="5946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390184054"/>
              </p:ext>
            </p:extLst>
          </p:nvPr>
        </p:nvGraphicFramePr>
        <p:xfrm>
          <a:off x="1142976" y="1785926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1068" y="741969"/>
            <a:ext cx="547260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los Recursos Ejecutados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- Diciembre 2023-2024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236423" y="1772816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6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99592" y="1772816"/>
            <a:ext cx="1224136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31" y="404664"/>
            <a:ext cx="1848597" cy="79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2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349834561"/>
              </p:ext>
            </p:extLst>
          </p:nvPr>
        </p:nvGraphicFramePr>
        <p:xfrm>
          <a:off x="1115616" y="1720254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9712" y="494620"/>
            <a:ext cx="5813268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Ejecución de los Programas de Préstamos,</a:t>
            </a:r>
          </a:p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Desembolsos y Cobros</a:t>
            </a:r>
          </a:p>
          <a:p>
            <a:pPr algn="ctr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Enero - Diciembre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053134" y="170080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Book Antiqua" pitchFamily="18" charset="0"/>
              </a:rPr>
              <a:t>Gráfica No. 7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608" y="1844824"/>
            <a:ext cx="1269860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74" y="480412"/>
            <a:ext cx="1757975" cy="75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36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3">
            <a:extLst>
              <a:ext uri="{FF2B5EF4-FFF2-40B4-BE49-F238E27FC236}">
                <a16:creationId xmlns:a16="http://schemas.microsoft.com/office/drawing/2014/main" id="{6B3998F0-BC27-BEF8-9879-487FD1E502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105" y="0"/>
            <a:ext cx="4071789" cy="308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Marcador de texto 3">
            <a:extLst>
              <a:ext uri="{FF2B5EF4-FFF2-40B4-BE49-F238E27FC236}">
                <a16:creationId xmlns:a16="http://schemas.microsoft.com/office/drawing/2014/main" id="{939F2C08-0ED6-20DA-650E-7B2F97D33C2F}"/>
              </a:ext>
            </a:extLst>
          </p:cNvPr>
          <p:cNvSpPr txBox="1">
            <a:spLocks/>
          </p:cNvSpPr>
          <p:nvPr/>
        </p:nvSpPr>
        <p:spPr bwMode="auto">
          <a:xfrm>
            <a:off x="628649" y="3140968"/>
            <a:ext cx="78867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s-ES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Financiamiento a </a:t>
            </a:r>
            <a:r>
              <a:rPr lang="es-ES" altLang="es-DO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 0%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Trimestre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Enero - Diciembre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10925</TotalTime>
  <Words>259</Words>
  <Application>Microsoft Office PowerPoint</Application>
  <PresentationFormat>Presentación en pantalla (4:3)</PresentationFormat>
  <Paragraphs>94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Calibri</vt:lpstr>
      <vt:lpstr>Times New Roman</vt:lpstr>
      <vt:lpstr>Tema de Office</vt:lpstr>
      <vt:lpstr>Gráficos  Estadísticas Crediticias  Año 2024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</dc:creator>
  <cp:lastModifiedBy>Antonella Medina Castillo</cp:lastModifiedBy>
  <cp:revision>747</cp:revision>
  <cp:lastPrinted>2024-10-03T15:45:26Z</cp:lastPrinted>
  <dcterms:created xsi:type="dcterms:W3CDTF">2013-05-14T14:33:38Z</dcterms:created>
  <dcterms:modified xsi:type="dcterms:W3CDTF">2025-01-07T15:45:32Z</dcterms:modified>
</cp:coreProperties>
</file>